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56"/>
  </p:notesMasterIdLst>
  <p:handoutMasterIdLst>
    <p:handoutMasterId r:id="rId57"/>
  </p:handoutMasterIdLst>
  <p:sldIdLst>
    <p:sldId id="631" r:id="rId2"/>
    <p:sldId id="776" r:id="rId3"/>
    <p:sldId id="777" r:id="rId4"/>
    <p:sldId id="778" r:id="rId5"/>
    <p:sldId id="779" r:id="rId6"/>
    <p:sldId id="828" r:id="rId7"/>
    <p:sldId id="794" r:id="rId8"/>
    <p:sldId id="795" r:id="rId9"/>
    <p:sldId id="566" r:id="rId10"/>
    <p:sldId id="664" r:id="rId11"/>
    <p:sldId id="665" r:id="rId12"/>
    <p:sldId id="529" r:id="rId13"/>
    <p:sldId id="705" r:id="rId14"/>
    <p:sldId id="530" r:id="rId15"/>
    <p:sldId id="686" r:id="rId16"/>
    <p:sldId id="811" r:id="rId17"/>
    <p:sldId id="817" r:id="rId18"/>
    <p:sldId id="818" r:id="rId19"/>
    <p:sldId id="831" r:id="rId20"/>
    <p:sldId id="832" r:id="rId21"/>
    <p:sldId id="833" r:id="rId22"/>
    <p:sldId id="834" r:id="rId23"/>
    <p:sldId id="835" r:id="rId24"/>
    <p:sldId id="836" r:id="rId25"/>
    <p:sldId id="837" r:id="rId26"/>
    <p:sldId id="838" r:id="rId27"/>
    <p:sldId id="839" r:id="rId28"/>
    <p:sldId id="827" r:id="rId29"/>
    <p:sldId id="840" r:id="rId30"/>
    <p:sldId id="702" r:id="rId31"/>
    <p:sldId id="809" r:id="rId32"/>
    <p:sldId id="820" r:id="rId33"/>
    <p:sldId id="822" r:id="rId34"/>
    <p:sldId id="723" r:id="rId35"/>
    <p:sldId id="724" r:id="rId36"/>
    <p:sldId id="772" r:id="rId37"/>
    <p:sldId id="780" r:id="rId38"/>
    <p:sldId id="773" r:id="rId39"/>
    <p:sldId id="774" r:id="rId40"/>
    <p:sldId id="775" r:id="rId41"/>
    <p:sldId id="781" r:id="rId42"/>
    <p:sldId id="782" r:id="rId43"/>
    <p:sldId id="789" r:id="rId44"/>
    <p:sldId id="783" r:id="rId45"/>
    <p:sldId id="790" r:id="rId46"/>
    <p:sldId id="784" r:id="rId47"/>
    <p:sldId id="791" r:id="rId48"/>
    <p:sldId id="785" r:id="rId49"/>
    <p:sldId id="792" r:id="rId50"/>
    <p:sldId id="786" r:id="rId51"/>
    <p:sldId id="793" r:id="rId52"/>
    <p:sldId id="829" r:id="rId53"/>
    <p:sldId id="830" r:id="rId54"/>
    <p:sldId id="343" r:id="rId55"/>
  </p:sldIdLst>
  <p:sldSz cx="9144000" cy="6858000" type="screen4x3"/>
  <p:notesSz cx="6648450" cy="9774238"/>
  <p:defaultTextStyle>
    <a:defPPr>
      <a:defRPr lang="el-GR"/>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CECFF"/>
    <a:srgbClr val="BBE4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05" autoAdjust="0"/>
    <p:restoredTop sz="94638" autoAdjust="0"/>
  </p:normalViewPr>
  <p:slideViewPr>
    <p:cSldViewPr>
      <p:cViewPr varScale="1">
        <p:scale>
          <a:sx n="103" d="100"/>
          <a:sy n="103" d="100"/>
        </p:scale>
        <p:origin x="-11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2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B42CAF-3A4C-4DFB-AFDD-818128D6B55F}" type="doc">
      <dgm:prSet loTypeId="urn:microsoft.com/office/officeart/2005/8/layout/cycle3" loCatId="cycle" qsTypeId="urn:microsoft.com/office/officeart/2005/8/quickstyle/simple3" qsCatId="simple" csTypeId="urn:microsoft.com/office/officeart/2005/8/colors/accent1_2" csCatId="accent1" phldr="1"/>
      <dgm:spPr/>
      <dgm:t>
        <a:bodyPr/>
        <a:lstStyle/>
        <a:p>
          <a:endParaRPr lang="el-GR"/>
        </a:p>
      </dgm:t>
    </dgm:pt>
    <dgm:pt modelId="{5D7F17A1-D5F6-46F6-832B-E1F176D343EB}">
      <dgm:prSet phldrT="[Text]" custT="1"/>
      <dgm:spPr/>
      <dgm:t>
        <a:bodyPr/>
        <a:lstStyle/>
        <a:p>
          <a:r>
            <a:rPr lang="el-GR" sz="1400" b="1" dirty="0" smtClean="0"/>
            <a:t>Περιγραφή της προβλεπόμενης επεξεργασίας</a:t>
          </a:r>
          <a:endParaRPr lang="el-GR" sz="1400" b="1" dirty="0"/>
        </a:p>
      </dgm:t>
    </dgm:pt>
    <dgm:pt modelId="{096571A2-71A7-4B94-BB7F-50ED920F625B}" type="parTrans" cxnId="{083511C7-788C-4370-B1FF-362481D00E8A}">
      <dgm:prSet/>
      <dgm:spPr/>
      <dgm:t>
        <a:bodyPr/>
        <a:lstStyle/>
        <a:p>
          <a:endParaRPr lang="el-GR"/>
        </a:p>
      </dgm:t>
    </dgm:pt>
    <dgm:pt modelId="{E58575F0-0B7D-4420-B439-FB029D2DC576}" type="sibTrans" cxnId="{083511C7-788C-4370-B1FF-362481D00E8A}">
      <dgm:prSet/>
      <dgm:spPr/>
      <dgm:t>
        <a:bodyPr/>
        <a:lstStyle/>
        <a:p>
          <a:endParaRPr lang="el-GR"/>
        </a:p>
      </dgm:t>
    </dgm:pt>
    <dgm:pt modelId="{3F101997-E17D-4995-9700-BDFCC78CD545}">
      <dgm:prSet phldrT="[Text]" custT="1"/>
      <dgm:spPr/>
      <dgm:t>
        <a:bodyPr/>
        <a:lstStyle/>
        <a:p>
          <a:r>
            <a:rPr lang="el-GR" sz="1400" b="1" dirty="0" smtClean="0"/>
            <a:t>Εκτίμηση της αναγκαιότητας και της αναλογικότητας</a:t>
          </a:r>
          <a:endParaRPr lang="el-GR" sz="1400" b="1" dirty="0"/>
        </a:p>
      </dgm:t>
    </dgm:pt>
    <dgm:pt modelId="{9ABE724D-A2F3-4F2F-A522-BC7E3514A418}" type="parTrans" cxnId="{940FF029-D86C-412F-BAFF-6E53C6BB9BCC}">
      <dgm:prSet/>
      <dgm:spPr/>
      <dgm:t>
        <a:bodyPr/>
        <a:lstStyle/>
        <a:p>
          <a:endParaRPr lang="el-GR"/>
        </a:p>
      </dgm:t>
    </dgm:pt>
    <dgm:pt modelId="{209603BE-A604-4564-8608-684A89FD3E8F}" type="sibTrans" cxnId="{940FF029-D86C-412F-BAFF-6E53C6BB9BCC}">
      <dgm:prSet/>
      <dgm:spPr/>
      <dgm:t>
        <a:bodyPr/>
        <a:lstStyle/>
        <a:p>
          <a:endParaRPr lang="el-GR"/>
        </a:p>
      </dgm:t>
    </dgm:pt>
    <dgm:pt modelId="{D9FFD542-5B8E-400B-AE3A-EB7324CF56E3}">
      <dgm:prSet phldrT="[Text]" custT="1"/>
      <dgm:spPr/>
      <dgm:t>
        <a:bodyPr/>
        <a:lstStyle/>
        <a:p>
          <a:r>
            <a:rPr lang="el-GR" sz="1400" b="1" dirty="0" smtClean="0"/>
            <a:t>Μέτρα που προβλέπονται ήδη</a:t>
          </a:r>
          <a:endParaRPr lang="el-GR" sz="1400" b="1" dirty="0"/>
        </a:p>
      </dgm:t>
    </dgm:pt>
    <dgm:pt modelId="{C7BBA764-C964-4539-8274-E67EF95DABC4}" type="parTrans" cxnId="{04C67177-3C0E-41D6-84CC-D510E756D261}">
      <dgm:prSet/>
      <dgm:spPr/>
      <dgm:t>
        <a:bodyPr/>
        <a:lstStyle/>
        <a:p>
          <a:endParaRPr lang="el-GR"/>
        </a:p>
      </dgm:t>
    </dgm:pt>
    <dgm:pt modelId="{E613CE5F-718F-4B37-91F7-3E62E6090CBB}" type="sibTrans" cxnId="{04C67177-3C0E-41D6-84CC-D510E756D261}">
      <dgm:prSet/>
      <dgm:spPr/>
      <dgm:t>
        <a:bodyPr/>
        <a:lstStyle/>
        <a:p>
          <a:endParaRPr lang="el-GR"/>
        </a:p>
      </dgm:t>
    </dgm:pt>
    <dgm:pt modelId="{9F877112-60FC-40C8-9A31-B62F5529655D}">
      <dgm:prSet phldrT="[Text]" custT="1"/>
      <dgm:spPr/>
      <dgm:t>
        <a:bodyPr/>
        <a:lstStyle/>
        <a:p>
          <a:r>
            <a:rPr lang="el-GR" sz="1400" b="1" dirty="0" smtClean="0"/>
            <a:t>Εκτίμηση των κινδύνων για τα δικαιώματα και τις ελευθερίες</a:t>
          </a:r>
          <a:endParaRPr lang="el-GR" sz="1400" b="1" dirty="0"/>
        </a:p>
      </dgm:t>
    </dgm:pt>
    <dgm:pt modelId="{9F436A86-89AC-44B6-A567-AD553D2A9DF7}" type="parTrans" cxnId="{80849243-4B21-45FE-A929-AFF2E1C1D5C1}">
      <dgm:prSet/>
      <dgm:spPr/>
      <dgm:t>
        <a:bodyPr/>
        <a:lstStyle/>
        <a:p>
          <a:endParaRPr lang="el-GR"/>
        </a:p>
      </dgm:t>
    </dgm:pt>
    <dgm:pt modelId="{7F8AA01E-FFBC-4CC2-AF9A-9C734C86F88B}" type="sibTrans" cxnId="{80849243-4B21-45FE-A929-AFF2E1C1D5C1}">
      <dgm:prSet/>
      <dgm:spPr/>
      <dgm:t>
        <a:bodyPr/>
        <a:lstStyle/>
        <a:p>
          <a:endParaRPr lang="el-GR"/>
        </a:p>
      </dgm:t>
    </dgm:pt>
    <dgm:pt modelId="{1E0AF7B1-4015-4C68-9211-5C052E63BD47}">
      <dgm:prSet custT="1"/>
      <dgm:spPr/>
      <dgm:t>
        <a:bodyPr/>
        <a:lstStyle/>
        <a:p>
          <a:r>
            <a:rPr lang="el-GR" sz="1400" b="1" dirty="0" smtClean="0"/>
            <a:t>Προβλεπόμενα μέτρα για την αντιμετώπιση των κινδύνων</a:t>
          </a:r>
          <a:endParaRPr lang="el-GR" sz="1400" b="1" dirty="0"/>
        </a:p>
      </dgm:t>
    </dgm:pt>
    <dgm:pt modelId="{D43B2410-D25B-4AF2-A1E8-82DD68AF4123}" type="parTrans" cxnId="{85520CA4-09B4-45B9-9884-B24EDFDA932D}">
      <dgm:prSet/>
      <dgm:spPr/>
      <dgm:t>
        <a:bodyPr/>
        <a:lstStyle/>
        <a:p>
          <a:endParaRPr lang="el-GR"/>
        </a:p>
      </dgm:t>
    </dgm:pt>
    <dgm:pt modelId="{B0C39B2B-6C78-4978-BCDD-154CDC91F7FA}" type="sibTrans" cxnId="{85520CA4-09B4-45B9-9884-B24EDFDA932D}">
      <dgm:prSet/>
      <dgm:spPr/>
      <dgm:t>
        <a:bodyPr/>
        <a:lstStyle/>
        <a:p>
          <a:endParaRPr lang="el-GR"/>
        </a:p>
      </dgm:t>
    </dgm:pt>
    <dgm:pt modelId="{2703113D-D2F7-45C3-B508-F3E5CC546B65}">
      <dgm:prSet custT="1"/>
      <dgm:spPr/>
      <dgm:t>
        <a:bodyPr/>
        <a:lstStyle/>
        <a:p>
          <a:r>
            <a:rPr lang="el-GR" sz="1400" b="1" dirty="0" smtClean="0"/>
            <a:t>Τεκμηρίωση</a:t>
          </a:r>
          <a:endParaRPr lang="el-GR" sz="1400" b="1" dirty="0"/>
        </a:p>
      </dgm:t>
    </dgm:pt>
    <dgm:pt modelId="{8E50B8C9-8506-4364-B2B2-603A795CCCAB}" type="parTrans" cxnId="{A1AFDA67-1D33-42C2-98A7-14C23260E4F8}">
      <dgm:prSet/>
      <dgm:spPr/>
      <dgm:t>
        <a:bodyPr/>
        <a:lstStyle/>
        <a:p>
          <a:endParaRPr lang="el-GR"/>
        </a:p>
      </dgm:t>
    </dgm:pt>
    <dgm:pt modelId="{3739D513-9695-4A79-925D-E7E178DCA759}" type="sibTrans" cxnId="{A1AFDA67-1D33-42C2-98A7-14C23260E4F8}">
      <dgm:prSet/>
      <dgm:spPr/>
      <dgm:t>
        <a:bodyPr/>
        <a:lstStyle/>
        <a:p>
          <a:endParaRPr lang="el-GR"/>
        </a:p>
      </dgm:t>
    </dgm:pt>
    <dgm:pt modelId="{FEF6561C-215D-4582-A5DF-CE55C3AA49B8}">
      <dgm:prSet custT="1"/>
      <dgm:spPr/>
      <dgm:t>
        <a:bodyPr/>
        <a:lstStyle/>
        <a:p>
          <a:r>
            <a:rPr lang="el-GR" sz="1400" b="1" dirty="0" smtClean="0"/>
            <a:t>Παρακολούθηση και επανεξέταση</a:t>
          </a:r>
          <a:endParaRPr lang="el-GR" sz="1400" b="1" dirty="0"/>
        </a:p>
      </dgm:t>
    </dgm:pt>
    <dgm:pt modelId="{19AC13D3-2C13-453C-966C-7B0F50916ED8}" type="parTrans" cxnId="{BA9355C2-082B-4067-B4F0-D96C30CA71A7}">
      <dgm:prSet/>
      <dgm:spPr/>
      <dgm:t>
        <a:bodyPr/>
        <a:lstStyle/>
        <a:p>
          <a:endParaRPr lang="el-GR"/>
        </a:p>
      </dgm:t>
    </dgm:pt>
    <dgm:pt modelId="{E96DD972-36EE-434F-9E21-5A48AB5E88F0}" type="sibTrans" cxnId="{BA9355C2-082B-4067-B4F0-D96C30CA71A7}">
      <dgm:prSet/>
      <dgm:spPr/>
      <dgm:t>
        <a:bodyPr/>
        <a:lstStyle/>
        <a:p>
          <a:endParaRPr lang="el-GR"/>
        </a:p>
      </dgm:t>
    </dgm:pt>
    <dgm:pt modelId="{A33BFB3F-C94D-47D4-B098-0F31312B9EF0}" type="pres">
      <dgm:prSet presAssocID="{AFB42CAF-3A4C-4DFB-AFDD-818128D6B55F}" presName="Name0" presStyleCnt="0">
        <dgm:presLayoutVars>
          <dgm:dir/>
          <dgm:resizeHandles val="exact"/>
        </dgm:presLayoutVars>
      </dgm:prSet>
      <dgm:spPr/>
      <dgm:t>
        <a:bodyPr/>
        <a:lstStyle/>
        <a:p>
          <a:endParaRPr lang="el-GR"/>
        </a:p>
      </dgm:t>
    </dgm:pt>
    <dgm:pt modelId="{162D0719-53DF-4A23-8357-BDE1BE862230}" type="pres">
      <dgm:prSet presAssocID="{AFB42CAF-3A4C-4DFB-AFDD-818128D6B55F}" presName="cycle" presStyleCnt="0"/>
      <dgm:spPr/>
    </dgm:pt>
    <dgm:pt modelId="{AB7277B9-4123-43E1-A548-0585C09699D0}" type="pres">
      <dgm:prSet presAssocID="{5D7F17A1-D5F6-46F6-832B-E1F176D343EB}" presName="nodeFirstNode" presStyleLbl="node1" presStyleIdx="0" presStyleCnt="7">
        <dgm:presLayoutVars>
          <dgm:bulletEnabled val="1"/>
        </dgm:presLayoutVars>
      </dgm:prSet>
      <dgm:spPr/>
      <dgm:t>
        <a:bodyPr/>
        <a:lstStyle/>
        <a:p>
          <a:endParaRPr lang="el-GR"/>
        </a:p>
      </dgm:t>
    </dgm:pt>
    <dgm:pt modelId="{919EEC4B-2EBA-4B3C-A2E5-8406B65E84AD}" type="pres">
      <dgm:prSet presAssocID="{E58575F0-0B7D-4420-B439-FB029D2DC576}" presName="sibTransFirstNode" presStyleLbl="bgShp" presStyleIdx="0" presStyleCnt="1"/>
      <dgm:spPr/>
      <dgm:t>
        <a:bodyPr/>
        <a:lstStyle/>
        <a:p>
          <a:endParaRPr lang="el-GR"/>
        </a:p>
      </dgm:t>
    </dgm:pt>
    <dgm:pt modelId="{0519CB81-A563-4C77-B4B8-F4FECFF81577}" type="pres">
      <dgm:prSet presAssocID="{3F101997-E17D-4995-9700-BDFCC78CD545}" presName="nodeFollowingNodes" presStyleLbl="node1" presStyleIdx="1" presStyleCnt="7">
        <dgm:presLayoutVars>
          <dgm:bulletEnabled val="1"/>
        </dgm:presLayoutVars>
      </dgm:prSet>
      <dgm:spPr/>
      <dgm:t>
        <a:bodyPr/>
        <a:lstStyle/>
        <a:p>
          <a:endParaRPr lang="el-GR"/>
        </a:p>
      </dgm:t>
    </dgm:pt>
    <dgm:pt modelId="{624B9A9C-F2D6-4EB8-8E32-425A5CA6AAA9}" type="pres">
      <dgm:prSet presAssocID="{D9FFD542-5B8E-400B-AE3A-EB7324CF56E3}" presName="nodeFollowingNodes" presStyleLbl="node1" presStyleIdx="2" presStyleCnt="7">
        <dgm:presLayoutVars>
          <dgm:bulletEnabled val="1"/>
        </dgm:presLayoutVars>
      </dgm:prSet>
      <dgm:spPr/>
      <dgm:t>
        <a:bodyPr/>
        <a:lstStyle/>
        <a:p>
          <a:endParaRPr lang="el-GR"/>
        </a:p>
      </dgm:t>
    </dgm:pt>
    <dgm:pt modelId="{C40F2D8F-3FD8-4F82-A83B-ED4B44502F53}" type="pres">
      <dgm:prSet presAssocID="{9F877112-60FC-40C8-9A31-B62F5529655D}" presName="nodeFollowingNodes" presStyleLbl="node1" presStyleIdx="3" presStyleCnt="7">
        <dgm:presLayoutVars>
          <dgm:bulletEnabled val="1"/>
        </dgm:presLayoutVars>
      </dgm:prSet>
      <dgm:spPr/>
      <dgm:t>
        <a:bodyPr/>
        <a:lstStyle/>
        <a:p>
          <a:endParaRPr lang="el-GR"/>
        </a:p>
      </dgm:t>
    </dgm:pt>
    <dgm:pt modelId="{8DFD75C5-F39F-4CB1-8A48-F03D0BA655FF}" type="pres">
      <dgm:prSet presAssocID="{1E0AF7B1-4015-4C68-9211-5C052E63BD47}" presName="nodeFollowingNodes" presStyleLbl="node1" presStyleIdx="4" presStyleCnt="7">
        <dgm:presLayoutVars>
          <dgm:bulletEnabled val="1"/>
        </dgm:presLayoutVars>
      </dgm:prSet>
      <dgm:spPr/>
      <dgm:t>
        <a:bodyPr/>
        <a:lstStyle/>
        <a:p>
          <a:endParaRPr lang="el-GR"/>
        </a:p>
      </dgm:t>
    </dgm:pt>
    <dgm:pt modelId="{2200B732-4190-45E1-B626-2D258D0C5476}" type="pres">
      <dgm:prSet presAssocID="{2703113D-D2F7-45C3-B508-F3E5CC546B65}" presName="nodeFollowingNodes" presStyleLbl="node1" presStyleIdx="5" presStyleCnt="7">
        <dgm:presLayoutVars>
          <dgm:bulletEnabled val="1"/>
        </dgm:presLayoutVars>
      </dgm:prSet>
      <dgm:spPr/>
      <dgm:t>
        <a:bodyPr/>
        <a:lstStyle/>
        <a:p>
          <a:endParaRPr lang="el-GR"/>
        </a:p>
      </dgm:t>
    </dgm:pt>
    <dgm:pt modelId="{E45B49E2-A286-4549-A710-2FD942EEAD50}" type="pres">
      <dgm:prSet presAssocID="{FEF6561C-215D-4582-A5DF-CE55C3AA49B8}" presName="nodeFollowingNodes" presStyleLbl="node1" presStyleIdx="6" presStyleCnt="7">
        <dgm:presLayoutVars>
          <dgm:bulletEnabled val="1"/>
        </dgm:presLayoutVars>
      </dgm:prSet>
      <dgm:spPr/>
      <dgm:t>
        <a:bodyPr/>
        <a:lstStyle/>
        <a:p>
          <a:endParaRPr lang="el-GR"/>
        </a:p>
      </dgm:t>
    </dgm:pt>
  </dgm:ptLst>
  <dgm:cxnLst>
    <dgm:cxn modelId="{B5AA0C94-7FEC-4A0A-BF74-F5786C612437}" type="presOf" srcId="{2703113D-D2F7-45C3-B508-F3E5CC546B65}" destId="{2200B732-4190-45E1-B626-2D258D0C5476}" srcOrd="0" destOrd="0" presId="urn:microsoft.com/office/officeart/2005/8/layout/cycle3"/>
    <dgm:cxn modelId="{799A1AE9-124D-4FE3-8FFB-5975CB3E5510}" type="presOf" srcId="{FEF6561C-215D-4582-A5DF-CE55C3AA49B8}" destId="{E45B49E2-A286-4549-A710-2FD942EEAD50}" srcOrd="0" destOrd="0" presId="urn:microsoft.com/office/officeart/2005/8/layout/cycle3"/>
    <dgm:cxn modelId="{85520CA4-09B4-45B9-9884-B24EDFDA932D}" srcId="{AFB42CAF-3A4C-4DFB-AFDD-818128D6B55F}" destId="{1E0AF7B1-4015-4C68-9211-5C052E63BD47}" srcOrd="4" destOrd="0" parTransId="{D43B2410-D25B-4AF2-A1E8-82DD68AF4123}" sibTransId="{B0C39B2B-6C78-4978-BCDD-154CDC91F7FA}"/>
    <dgm:cxn modelId="{33E6CFD1-445B-4FF9-A7BF-2C33024AE407}" type="presOf" srcId="{AFB42CAF-3A4C-4DFB-AFDD-818128D6B55F}" destId="{A33BFB3F-C94D-47D4-B098-0F31312B9EF0}" srcOrd="0" destOrd="0" presId="urn:microsoft.com/office/officeart/2005/8/layout/cycle3"/>
    <dgm:cxn modelId="{04C67177-3C0E-41D6-84CC-D510E756D261}" srcId="{AFB42CAF-3A4C-4DFB-AFDD-818128D6B55F}" destId="{D9FFD542-5B8E-400B-AE3A-EB7324CF56E3}" srcOrd="2" destOrd="0" parTransId="{C7BBA764-C964-4539-8274-E67EF95DABC4}" sibTransId="{E613CE5F-718F-4B37-91F7-3E62E6090CBB}"/>
    <dgm:cxn modelId="{8E20355B-2B96-4AC1-97AB-008A60AE1AD1}" type="presOf" srcId="{9F877112-60FC-40C8-9A31-B62F5529655D}" destId="{C40F2D8F-3FD8-4F82-A83B-ED4B44502F53}" srcOrd="0" destOrd="0" presId="urn:microsoft.com/office/officeart/2005/8/layout/cycle3"/>
    <dgm:cxn modelId="{80849243-4B21-45FE-A929-AFF2E1C1D5C1}" srcId="{AFB42CAF-3A4C-4DFB-AFDD-818128D6B55F}" destId="{9F877112-60FC-40C8-9A31-B62F5529655D}" srcOrd="3" destOrd="0" parTransId="{9F436A86-89AC-44B6-A567-AD553D2A9DF7}" sibTransId="{7F8AA01E-FFBC-4CC2-AF9A-9C734C86F88B}"/>
    <dgm:cxn modelId="{083511C7-788C-4370-B1FF-362481D00E8A}" srcId="{AFB42CAF-3A4C-4DFB-AFDD-818128D6B55F}" destId="{5D7F17A1-D5F6-46F6-832B-E1F176D343EB}" srcOrd="0" destOrd="0" parTransId="{096571A2-71A7-4B94-BB7F-50ED920F625B}" sibTransId="{E58575F0-0B7D-4420-B439-FB029D2DC576}"/>
    <dgm:cxn modelId="{429C145C-FCF8-49D4-A630-E2AD44CF099F}" type="presOf" srcId="{D9FFD542-5B8E-400B-AE3A-EB7324CF56E3}" destId="{624B9A9C-F2D6-4EB8-8E32-425A5CA6AAA9}" srcOrd="0" destOrd="0" presId="urn:microsoft.com/office/officeart/2005/8/layout/cycle3"/>
    <dgm:cxn modelId="{19DB32B0-862D-4463-BD43-C4F6EB2DCC1D}" type="presOf" srcId="{3F101997-E17D-4995-9700-BDFCC78CD545}" destId="{0519CB81-A563-4C77-B4B8-F4FECFF81577}" srcOrd="0" destOrd="0" presId="urn:microsoft.com/office/officeart/2005/8/layout/cycle3"/>
    <dgm:cxn modelId="{92D6D9FF-6174-462A-B0AF-BCDABBF6E003}" type="presOf" srcId="{1E0AF7B1-4015-4C68-9211-5C052E63BD47}" destId="{8DFD75C5-F39F-4CB1-8A48-F03D0BA655FF}" srcOrd="0" destOrd="0" presId="urn:microsoft.com/office/officeart/2005/8/layout/cycle3"/>
    <dgm:cxn modelId="{A1AFDA67-1D33-42C2-98A7-14C23260E4F8}" srcId="{AFB42CAF-3A4C-4DFB-AFDD-818128D6B55F}" destId="{2703113D-D2F7-45C3-B508-F3E5CC546B65}" srcOrd="5" destOrd="0" parTransId="{8E50B8C9-8506-4364-B2B2-603A795CCCAB}" sibTransId="{3739D513-9695-4A79-925D-E7E178DCA759}"/>
    <dgm:cxn modelId="{BA9355C2-082B-4067-B4F0-D96C30CA71A7}" srcId="{AFB42CAF-3A4C-4DFB-AFDD-818128D6B55F}" destId="{FEF6561C-215D-4582-A5DF-CE55C3AA49B8}" srcOrd="6" destOrd="0" parTransId="{19AC13D3-2C13-453C-966C-7B0F50916ED8}" sibTransId="{E96DD972-36EE-434F-9E21-5A48AB5E88F0}"/>
    <dgm:cxn modelId="{B3EA2A05-528E-4A6D-810D-9E689C7C6EA9}" type="presOf" srcId="{E58575F0-0B7D-4420-B439-FB029D2DC576}" destId="{919EEC4B-2EBA-4B3C-A2E5-8406B65E84AD}" srcOrd="0" destOrd="0" presId="urn:microsoft.com/office/officeart/2005/8/layout/cycle3"/>
    <dgm:cxn modelId="{940FF029-D86C-412F-BAFF-6E53C6BB9BCC}" srcId="{AFB42CAF-3A4C-4DFB-AFDD-818128D6B55F}" destId="{3F101997-E17D-4995-9700-BDFCC78CD545}" srcOrd="1" destOrd="0" parTransId="{9ABE724D-A2F3-4F2F-A522-BC7E3514A418}" sibTransId="{209603BE-A604-4564-8608-684A89FD3E8F}"/>
    <dgm:cxn modelId="{327D94B5-E506-405C-9C01-14AE3EF32832}" type="presOf" srcId="{5D7F17A1-D5F6-46F6-832B-E1F176D343EB}" destId="{AB7277B9-4123-43E1-A548-0585C09699D0}" srcOrd="0" destOrd="0" presId="urn:microsoft.com/office/officeart/2005/8/layout/cycle3"/>
    <dgm:cxn modelId="{03FC3AA6-5758-4D01-B203-491867146D34}" type="presParOf" srcId="{A33BFB3F-C94D-47D4-B098-0F31312B9EF0}" destId="{162D0719-53DF-4A23-8357-BDE1BE862230}" srcOrd="0" destOrd="0" presId="urn:microsoft.com/office/officeart/2005/8/layout/cycle3"/>
    <dgm:cxn modelId="{E4F6F9BD-975B-4963-8A6B-57086031B817}" type="presParOf" srcId="{162D0719-53DF-4A23-8357-BDE1BE862230}" destId="{AB7277B9-4123-43E1-A548-0585C09699D0}" srcOrd="0" destOrd="0" presId="urn:microsoft.com/office/officeart/2005/8/layout/cycle3"/>
    <dgm:cxn modelId="{0CEE0121-7E3C-4F5A-A6C1-DAF5032AA195}" type="presParOf" srcId="{162D0719-53DF-4A23-8357-BDE1BE862230}" destId="{919EEC4B-2EBA-4B3C-A2E5-8406B65E84AD}" srcOrd="1" destOrd="0" presId="urn:microsoft.com/office/officeart/2005/8/layout/cycle3"/>
    <dgm:cxn modelId="{B1515DDA-526F-4641-9E43-03B1F1CCEEBF}" type="presParOf" srcId="{162D0719-53DF-4A23-8357-BDE1BE862230}" destId="{0519CB81-A563-4C77-B4B8-F4FECFF81577}" srcOrd="2" destOrd="0" presId="urn:microsoft.com/office/officeart/2005/8/layout/cycle3"/>
    <dgm:cxn modelId="{3727ECED-AD8D-4090-81E5-2E9B2EDC7FC6}" type="presParOf" srcId="{162D0719-53DF-4A23-8357-BDE1BE862230}" destId="{624B9A9C-F2D6-4EB8-8E32-425A5CA6AAA9}" srcOrd="3" destOrd="0" presId="urn:microsoft.com/office/officeart/2005/8/layout/cycle3"/>
    <dgm:cxn modelId="{B28683F8-059B-4858-9180-32A2E544E005}" type="presParOf" srcId="{162D0719-53DF-4A23-8357-BDE1BE862230}" destId="{C40F2D8F-3FD8-4F82-A83B-ED4B44502F53}" srcOrd="4" destOrd="0" presId="urn:microsoft.com/office/officeart/2005/8/layout/cycle3"/>
    <dgm:cxn modelId="{C5B9EFE3-41DE-487A-8AEF-E5A6804CFB85}" type="presParOf" srcId="{162D0719-53DF-4A23-8357-BDE1BE862230}" destId="{8DFD75C5-F39F-4CB1-8A48-F03D0BA655FF}" srcOrd="5" destOrd="0" presId="urn:microsoft.com/office/officeart/2005/8/layout/cycle3"/>
    <dgm:cxn modelId="{8539AB53-37FA-445C-A9D3-3C5306DE4F87}" type="presParOf" srcId="{162D0719-53DF-4A23-8357-BDE1BE862230}" destId="{2200B732-4190-45E1-B626-2D258D0C5476}" srcOrd="6" destOrd="0" presId="urn:microsoft.com/office/officeart/2005/8/layout/cycle3"/>
    <dgm:cxn modelId="{106701B2-D514-4DF4-86D5-1682B19085AF}" type="presParOf" srcId="{162D0719-53DF-4A23-8357-BDE1BE862230}" destId="{E45B49E2-A286-4549-A710-2FD942EEAD50}"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1313" cy="490538"/>
          </a:xfrm>
          <a:prstGeom prst="rect">
            <a:avLst/>
          </a:prstGeom>
        </p:spPr>
        <p:txBody>
          <a:bodyPr vert="horz" lIns="90194" tIns="45097" rIns="90194" bIns="45097" rtlCol="0"/>
          <a:lstStyle>
            <a:lvl1pPr algn="l" eaLnBrk="1" hangingPunct="1">
              <a:defRPr sz="1200">
                <a:cs typeface="Arial" charset="0"/>
              </a:defRPr>
            </a:lvl1pPr>
          </a:lstStyle>
          <a:p>
            <a:pPr>
              <a:defRPr/>
            </a:pPr>
            <a:endParaRPr lang="el-GR"/>
          </a:p>
        </p:txBody>
      </p:sp>
      <p:sp>
        <p:nvSpPr>
          <p:cNvPr id="3" name="Date Placeholder 2"/>
          <p:cNvSpPr>
            <a:spLocks noGrp="1"/>
          </p:cNvSpPr>
          <p:nvPr>
            <p:ph type="dt" sz="quarter" idx="1"/>
          </p:nvPr>
        </p:nvSpPr>
        <p:spPr>
          <a:xfrm>
            <a:off x="3765550" y="0"/>
            <a:ext cx="2881313" cy="490538"/>
          </a:xfrm>
          <a:prstGeom prst="rect">
            <a:avLst/>
          </a:prstGeom>
        </p:spPr>
        <p:txBody>
          <a:bodyPr vert="horz" lIns="90194" tIns="45097" rIns="90194" bIns="45097" rtlCol="0"/>
          <a:lstStyle>
            <a:lvl1pPr algn="r" eaLnBrk="1" hangingPunct="1">
              <a:defRPr sz="1200">
                <a:cs typeface="Arial" charset="0"/>
              </a:defRPr>
            </a:lvl1pPr>
          </a:lstStyle>
          <a:p>
            <a:pPr>
              <a:defRPr/>
            </a:pPr>
            <a:fld id="{211B166F-F304-4F53-A916-7B8B9E689D30}" type="datetimeFigureOut">
              <a:rPr lang="el-GR"/>
              <a:pPr>
                <a:defRPr/>
              </a:pPr>
              <a:t>12/12/2017</a:t>
            </a:fld>
            <a:endParaRPr lang="el-GR"/>
          </a:p>
        </p:txBody>
      </p:sp>
      <p:sp>
        <p:nvSpPr>
          <p:cNvPr id="4" name="Footer Placeholder 3"/>
          <p:cNvSpPr>
            <a:spLocks noGrp="1"/>
          </p:cNvSpPr>
          <p:nvPr>
            <p:ph type="ftr" sz="quarter" idx="2"/>
          </p:nvPr>
        </p:nvSpPr>
        <p:spPr>
          <a:xfrm>
            <a:off x="0" y="9282113"/>
            <a:ext cx="2881313" cy="490537"/>
          </a:xfrm>
          <a:prstGeom prst="rect">
            <a:avLst/>
          </a:prstGeom>
        </p:spPr>
        <p:txBody>
          <a:bodyPr vert="horz" lIns="90194" tIns="45097" rIns="90194" bIns="45097" rtlCol="0" anchor="b"/>
          <a:lstStyle>
            <a:lvl1pPr algn="l" eaLnBrk="1" hangingPunct="1">
              <a:defRPr sz="1200">
                <a:cs typeface="Arial" charset="0"/>
              </a:defRPr>
            </a:lvl1pPr>
          </a:lstStyle>
          <a:p>
            <a:pPr>
              <a:defRPr/>
            </a:pPr>
            <a:endParaRPr lang="el-GR"/>
          </a:p>
        </p:txBody>
      </p:sp>
      <p:sp>
        <p:nvSpPr>
          <p:cNvPr id="5" name="Slide Number Placeholder 4"/>
          <p:cNvSpPr>
            <a:spLocks noGrp="1"/>
          </p:cNvSpPr>
          <p:nvPr>
            <p:ph type="sldNum" sz="quarter" idx="3"/>
          </p:nvPr>
        </p:nvSpPr>
        <p:spPr>
          <a:xfrm>
            <a:off x="3765550" y="9282113"/>
            <a:ext cx="2881313" cy="490537"/>
          </a:xfrm>
          <a:prstGeom prst="rect">
            <a:avLst/>
          </a:prstGeom>
        </p:spPr>
        <p:txBody>
          <a:bodyPr vert="horz" wrap="square" lIns="90194" tIns="45097" rIns="90194" bIns="45097" numCol="1" anchor="b" anchorCtr="0" compatLnSpc="1">
            <a:prstTxWarp prst="textNoShape">
              <a:avLst/>
            </a:prstTxWarp>
          </a:bodyPr>
          <a:lstStyle>
            <a:lvl1pPr algn="r" eaLnBrk="1" hangingPunct="1">
              <a:defRPr sz="1200"/>
            </a:lvl1pPr>
          </a:lstStyle>
          <a:p>
            <a:pPr>
              <a:defRPr/>
            </a:pPr>
            <a:fld id="{25C55354-281D-4EDC-853F-F9F843931F18}" type="slidenum">
              <a:rPr lang="el-GR" altLang="en-US"/>
              <a:pPr>
                <a:defRPr/>
              </a:pPr>
              <a:t>‹#›</a:t>
            </a:fld>
            <a:endParaRPr lang="el-GR" altLang="en-US"/>
          </a:p>
        </p:txBody>
      </p:sp>
    </p:spTree>
    <p:extLst>
      <p:ext uri="{BB962C8B-B14F-4D97-AF65-F5344CB8AC3E}">
        <p14:creationId xmlns:p14="http://schemas.microsoft.com/office/powerpoint/2010/main" val="446335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881313" cy="490538"/>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lvl1pPr eaLnBrk="1" hangingPunct="1">
              <a:defRPr sz="1200">
                <a:cs typeface="Arial" charset="0"/>
              </a:defRPr>
            </a:lvl1pPr>
          </a:lstStyle>
          <a:p>
            <a:pPr>
              <a:defRPr/>
            </a:pPr>
            <a:endParaRPr lang="en-GB"/>
          </a:p>
        </p:txBody>
      </p:sp>
      <p:sp>
        <p:nvSpPr>
          <p:cNvPr id="44035" name="Rectangle 3"/>
          <p:cNvSpPr>
            <a:spLocks noGrp="1" noChangeArrowheads="1"/>
          </p:cNvSpPr>
          <p:nvPr>
            <p:ph type="dt" idx="1"/>
          </p:nvPr>
        </p:nvSpPr>
        <p:spPr bwMode="auto">
          <a:xfrm>
            <a:off x="3767138" y="0"/>
            <a:ext cx="2881312" cy="490538"/>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lvl1pPr algn="r" eaLnBrk="1" hangingPunct="1">
              <a:defRPr sz="1200">
                <a:cs typeface="Arial" charset="0"/>
              </a:defRPr>
            </a:lvl1pPr>
          </a:lstStyle>
          <a:p>
            <a:pPr>
              <a:defRPr/>
            </a:pPr>
            <a:fld id="{53185D7B-C8D9-4FF4-BBE4-E0B0C338606F}" type="datetimeFigureOut">
              <a:rPr lang="en-GB"/>
              <a:pPr>
                <a:defRPr/>
              </a:pPr>
              <a:t>12/12/2017</a:t>
            </a:fld>
            <a:endParaRPr lang="en-GB"/>
          </a:p>
        </p:txBody>
      </p:sp>
      <p:sp>
        <p:nvSpPr>
          <p:cNvPr id="81924" name="Rectangle 4"/>
          <p:cNvSpPr>
            <a:spLocks noGrp="1" noRot="1" noChangeAspect="1" noChangeArrowheads="1" noTextEdit="1"/>
          </p:cNvSpPr>
          <p:nvPr>
            <p:ph type="sldImg" idx="2"/>
          </p:nvPr>
        </p:nvSpPr>
        <p:spPr bwMode="auto">
          <a:xfrm>
            <a:off x="881063" y="731838"/>
            <a:ext cx="4886325" cy="3665537"/>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885825" y="4641850"/>
            <a:ext cx="4876800" cy="4400550"/>
          </a:xfrm>
          <a:prstGeom prst="rect">
            <a:avLst/>
          </a:prstGeom>
          <a:noFill/>
          <a:ln w="9525">
            <a:noFill/>
            <a:miter lim="800000"/>
            <a:headEnd/>
            <a:tailEnd/>
          </a:ln>
          <a:effectLst/>
        </p:spPr>
        <p:txBody>
          <a:bodyPr vert="horz" wrap="square" lIns="90194" tIns="45097" rIns="90194" bIns="4509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4038" name="Rectangle 6"/>
          <p:cNvSpPr>
            <a:spLocks noGrp="1" noChangeArrowheads="1"/>
          </p:cNvSpPr>
          <p:nvPr>
            <p:ph type="ftr" sz="quarter" idx="4"/>
          </p:nvPr>
        </p:nvSpPr>
        <p:spPr bwMode="auto">
          <a:xfrm>
            <a:off x="0" y="9283700"/>
            <a:ext cx="2881313" cy="490538"/>
          </a:xfrm>
          <a:prstGeom prst="rect">
            <a:avLst/>
          </a:prstGeom>
          <a:noFill/>
          <a:ln w="9525">
            <a:noFill/>
            <a:miter lim="800000"/>
            <a:headEnd/>
            <a:tailEnd/>
          </a:ln>
          <a:effectLst/>
        </p:spPr>
        <p:txBody>
          <a:bodyPr vert="horz" wrap="square" lIns="90194" tIns="45097" rIns="90194" bIns="45097" numCol="1" anchor="b" anchorCtr="0" compatLnSpc="1">
            <a:prstTxWarp prst="textNoShape">
              <a:avLst/>
            </a:prstTxWarp>
          </a:bodyPr>
          <a:lstStyle>
            <a:lvl1pPr eaLnBrk="1" hangingPunct="1">
              <a:defRPr sz="1200">
                <a:cs typeface="Arial" charset="0"/>
              </a:defRPr>
            </a:lvl1pPr>
          </a:lstStyle>
          <a:p>
            <a:pPr>
              <a:defRPr/>
            </a:pPr>
            <a:endParaRPr lang="en-GB"/>
          </a:p>
        </p:txBody>
      </p:sp>
      <p:sp>
        <p:nvSpPr>
          <p:cNvPr id="44039" name="Rectangle 7"/>
          <p:cNvSpPr>
            <a:spLocks noGrp="1" noChangeArrowheads="1"/>
          </p:cNvSpPr>
          <p:nvPr>
            <p:ph type="sldNum" sz="quarter" idx="5"/>
          </p:nvPr>
        </p:nvSpPr>
        <p:spPr bwMode="auto">
          <a:xfrm>
            <a:off x="3767138" y="9283700"/>
            <a:ext cx="2881312" cy="490538"/>
          </a:xfrm>
          <a:prstGeom prst="rect">
            <a:avLst/>
          </a:prstGeom>
          <a:noFill/>
          <a:ln w="9525">
            <a:noFill/>
            <a:miter lim="800000"/>
            <a:headEnd/>
            <a:tailEnd/>
          </a:ln>
          <a:effectLst/>
        </p:spPr>
        <p:txBody>
          <a:bodyPr vert="horz" wrap="square" lIns="90194" tIns="45097" rIns="90194" bIns="45097" numCol="1" anchor="b" anchorCtr="0" compatLnSpc="1">
            <a:prstTxWarp prst="textNoShape">
              <a:avLst/>
            </a:prstTxWarp>
          </a:bodyPr>
          <a:lstStyle>
            <a:lvl1pPr algn="r" eaLnBrk="1" hangingPunct="1">
              <a:defRPr sz="1200"/>
            </a:lvl1pPr>
          </a:lstStyle>
          <a:p>
            <a:pPr>
              <a:defRPr/>
            </a:pPr>
            <a:fld id="{A59F4DD8-45D7-47D3-9AE4-7DE7F4245626}" type="slidenum">
              <a:rPr lang="en-GB" altLang="en-US"/>
              <a:pPr>
                <a:defRPr/>
              </a:pPr>
              <a:t>‹#›</a:t>
            </a:fld>
            <a:endParaRPr lang="en-GB" altLang="en-US"/>
          </a:p>
        </p:txBody>
      </p:sp>
    </p:spTree>
    <p:extLst>
      <p:ext uri="{BB962C8B-B14F-4D97-AF65-F5344CB8AC3E}">
        <p14:creationId xmlns:p14="http://schemas.microsoft.com/office/powerpoint/2010/main" val="2796858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pPr>
              <a:defRPr/>
            </a:pPr>
            <a:fld id="{A59F4DD8-45D7-47D3-9AE4-7DE7F4245626}" type="slidenum">
              <a:rPr lang="en-GB" altLang="en-US" smtClean="0"/>
              <a:pPr>
                <a:defRPr/>
              </a:pPr>
              <a:t>42</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l-GR"/>
          </a:p>
        </p:txBody>
      </p:sp>
      <p:sp>
        <p:nvSpPr>
          <p:cNvPr id="3174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l-GR"/>
              <a:t>Click to edit Master title style</a:t>
            </a:r>
          </a:p>
        </p:txBody>
      </p:sp>
      <p:sp>
        <p:nvSpPr>
          <p:cNvPr id="3174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8F38184C-33E4-4796-82FA-3E69E4DF5C00}" type="slidenum">
              <a:rPr lang="el-GR" altLang="en-US"/>
              <a:pPr>
                <a:defRPr/>
              </a:pPr>
              <a:t>‹#›</a:t>
            </a:fld>
            <a:endParaRPr lang="el-GR" altLang="en-US"/>
          </a:p>
        </p:txBody>
      </p:sp>
      <p:sp>
        <p:nvSpPr>
          <p:cNvPr id="7" name="Rectangle 7"/>
          <p:cNvSpPr>
            <a:spLocks noGrp="1" noChangeArrowheads="1"/>
          </p:cNvSpPr>
          <p:nvPr>
            <p:ph type="dt" sz="quarter" idx="12"/>
          </p:nvPr>
        </p:nvSpPr>
        <p:spPr/>
        <p:txBody>
          <a:bodyPr/>
          <a:lstStyle>
            <a:lvl1pPr>
              <a:defRPr/>
            </a:lvl1pPr>
          </a:lstStyle>
          <a:p>
            <a:pPr>
              <a:defRPr/>
            </a:pPr>
            <a:fld id="{29585FD9-D61E-4779-841B-ABABF0F08873}" type="datetime1">
              <a:rPr lang="en-US"/>
              <a:pPr>
                <a:defRPr/>
              </a:pPr>
              <a:t>12/12/2017</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0152FC2C-83EB-45C7-9DD4-20563EDFCD81}" type="datetime1">
              <a:rPr lang="en-US"/>
              <a:pPr>
                <a:defRPr/>
              </a:pPr>
              <a:t>12/12/2017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4B6C61-71AD-41F2-B3DD-079C8ECF81A6}" type="slidenum">
              <a:rPr lang="el-GR" altLang="en-US"/>
              <a:pPr>
                <a:defRPr/>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742C16C0-AEE2-4692-9D61-ECA26574A2B0}" type="datetime1">
              <a:rPr lang="en-US"/>
              <a:pPr>
                <a:defRPr/>
              </a:pPr>
              <a:t>12/12/2017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4F02E9E-4394-4607-975C-7D3C4904F7D7}" type="slidenum">
              <a:rPr lang="el-GR" altLang="en-US"/>
              <a:pPr>
                <a:defRPr/>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2429D6C0-6553-4128-91DE-7C2C53D014A1}" type="datetime1">
              <a:rPr lang="en-US"/>
              <a:pPr>
                <a:defRPr/>
              </a:pPr>
              <a:t>12/12/2017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5C8376-8F07-4EDC-A370-9789E21950FE}" type="slidenum">
              <a:rPr lang="el-GR" altLang="en-US"/>
              <a:pPr>
                <a:defRPr/>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D1163F1-D968-4D41-9F96-2625E6A2A0C7}" type="datetime1">
              <a:rPr lang="en-US"/>
              <a:pPr>
                <a:defRPr/>
              </a:pPr>
              <a:t>12/12/2017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BB55F67-70B6-4D8D-BF9A-626686B83BC0}" type="slidenum">
              <a:rPr lang="el-GR" altLang="en-US"/>
              <a:pPr>
                <a:defRPr/>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fld id="{8B3A757D-B32C-46B8-A1DA-0E0AFA13CFE2}" type="datetime1">
              <a:rPr lang="en-US"/>
              <a:pPr>
                <a:defRPr/>
              </a:pPr>
              <a:t>12/12/2017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47F4DE-B33A-4E91-A093-850C1A6012D5}" type="slidenum">
              <a:rPr lang="el-GR" altLang="en-US"/>
              <a:pPr>
                <a:defRPr/>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fld id="{9046CCB0-DC3D-40BC-AEBE-E06EC5372507}" type="datetime1">
              <a:rPr lang="en-US"/>
              <a:pPr>
                <a:defRPr/>
              </a:pPr>
              <a:t>12/12/2017</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EA3BA65-E73F-4B1A-9623-6DCB92D78E68}" type="slidenum">
              <a:rPr lang="el-GR" altLang="en-US"/>
              <a:pPr>
                <a:defRPr/>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fld id="{8CEBB185-8DC5-45EE-91C0-C3323CA35B93}" type="datetime1">
              <a:rPr lang="en-US"/>
              <a:pPr>
                <a:defRPr/>
              </a:pPr>
              <a:t>12/12/2017</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145A584-AFB5-4251-9463-43A509F474D3}" type="slidenum">
              <a:rPr lang="el-GR" altLang="en-US"/>
              <a:pPr>
                <a:defRPr/>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D29347-39F8-48BC-B991-A6EE4C4E6526}" type="datetime1">
              <a:rPr lang="en-US"/>
              <a:pPr>
                <a:defRPr/>
              </a:pPr>
              <a:t>12/12/2017</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E6051FA-D15C-4105-BF5F-894D8E9C40CB}" type="slidenum">
              <a:rPr lang="el-GR" altLang="en-US"/>
              <a:pPr>
                <a:defRPr/>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97BBCA-AB99-4C7F-AAA2-950DE8D623B0}" type="datetime1">
              <a:rPr lang="en-US"/>
              <a:pPr>
                <a:defRPr/>
              </a:pPr>
              <a:t>12/12/2017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46B8992-8E66-4371-AF02-07C49487D40B}" type="slidenum">
              <a:rPr lang="el-GR" altLang="en-US"/>
              <a:pPr>
                <a:defRPr/>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543A15F-C972-42E9-AE87-2CFBFCC8B64B}" type="datetime1">
              <a:rPr lang="en-US"/>
              <a:pPr>
                <a:defRPr/>
              </a:pPr>
              <a:t>12/12/2017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C52FB20-2086-4B0D-BA2E-7669EDE0F4F4}" type="slidenum">
              <a:rPr lang="el-GR" altLang="en-US"/>
              <a:pPr>
                <a:defRPr/>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3072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fld id="{B3E652E7-C142-4399-96A3-1C930EBA8682}" type="datetime1">
              <a:rPr lang="en-US"/>
              <a:pPr>
                <a:defRPr/>
              </a:pPr>
              <a:t>12/12/2017</a:t>
            </a:fld>
            <a:endParaRPr lang="en-GB"/>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Arial" charset="0"/>
              </a:defRPr>
            </a:lvl1pPr>
          </a:lstStyle>
          <a:p>
            <a:pPr>
              <a:defRPr/>
            </a:pPr>
            <a:endParaRPr lang="en-GB"/>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C8F8DA72-C658-4472-AD32-8084C063E22B}" type="slidenum">
              <a:rPr lang="el-GR" altLang="en-US"/>
              <a:pPr>
                <a:defRPr/>
              </a:pPr>
              <a:t>‹#›</a:t>
            </a:fld>
            <a:endParaRPr lang="el-GR" altLang="en-US"/>
          </a:p>
        </p:txBody>
      </p:sp>
    </p:spTree>
  </p:cSld>
  <p:clrMap bg1="dk2" tx1="lt1" bg2="dk1" tx2="lt2" accent1="accent1" accent2="accent2" accent3="accent3" accent4="accent4" accent5="accent5" accent6="accent6" hlink="hlink" folHlink="folHlink"/>
  <p:sldLayoutIdLst>
    <p:sldLayoutId id="2147484432" r:id="rId1"/>
    <p:sldLayoutId id="2147484422" r:id="rId2"/>
    <p:sldLayoutId id="2147484423" r:id="rId3"/>
    <p:sldLayoutId id="2147484424" r:id="rId4"/>
    <p:sldLayoutId id="2147484425" r:id="rId5"/>
    <p:sldLayoutId id="2147484426" r:id="rId6"/>
    <p:sldLayoutId id="2147484427" r:id="rId7"/>
    <p:sldLayoutId id="2147484428" r:id="rId8"/>
    <p:sldLayoutId id="2147484429" r:id="rId9"/>
    <p:sldLayoutId id="2147484430" r:id="rId10"/>
    <p:sldLayoutId id="2147484431" r:id="rId11"/>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1"/>
          </p:nvPr>
        </p:nvSpPr>
        <p:spPr/>
        <p:txBody>
          <a:bodyPr/>
          <a:lstStyle/>
          <a:p>
            <a:pPr>
              <a:defRPr/>
            </a:pPr>
            <a:fld id="{46FC7153-4424-432D-866F-C6B9E14D735D}" type="slidenum">
              <a:rPr lang="el-GR"/>
              <a:pPr>
                <a:defRPr/>
              </a:pPr>
              <a:t>1</a:t>
            </a:fld>
            <a:endParaRPr lang="el-GR"/>
          </a:p>
        </p:txBody>
      </p:sp>
      <p:sp>
        <p:nvSpPr>
          <p:cNvPr id="2050" name="Rectangle 2"/>
          <p:cNvSpPr>
            <a:spLocks noGrp="1" noChangeArrowheads="1"/>
          </p:cNvSpPr>
          <p:nvPr>
            <p:ph type="ctrTitle"/>
          </p:nvPr>
        </p:nvSpPr>
        <p:spPr>
          <a:xfrm>
            <a:off x="395536" y="1052736"/>
            <a:ext cx="8136904" cy="3456384"/>
          </a:xfrm>
          <a:effectLst>
            <a:outerShdw dist="35921" dir="2700000" algn="ctr" rotWithShape="0">
              <a:schemeClr val="bg2"/>
            </a:outerShdw>
          </a:effectLst>
        </p:spPr>
        <p:txBody>
          <a:bodyPr/>
          <a:lstStyle/>
          <a:p>
            <a:pPr eaLnBrk="1" hangingPunct="1">
              <a:defRPr/>
            </a:pP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dirty="0" smtClean="0">
                <a:solidFill>
                  <a:srgbClr val="CCECFF"/>
                </a:solidFill>
              </a:rPr>
              <a:t/>
            </a:r>
            <a:br>
              <a:rPr lang="el-GR" sz="2800" dirty="0" smtClean="0">
                <a:solidFill>
                  <a:srgbClr val="CCECFF"/>
                </a:solidFill>
              </a:rPr>
            </a:br>
            <a:r>
              <a:rPr lang="el-GR" sz="2800" b="1" dirty="0" smtClean="0">
                <a:solidFill>
                  <a:srgbClr val="CCECFF"/>
                </a:solidFill>
              </a:rPr>
              <a:t> </a:t>
            </a: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600" b="1" dirty="0" smtClean="0">
                <a:solidFill>
                  <a:srgbClr val="CCECFF"/>
                </a:solidFill>
              </a:rPr>
              <a:t/>
            </a:r>
            <a:br>
              <a:rPr lang="el-GR" sz="2600" b="1" dirty="0" smtClean="0">
                <a:solidFill>
                  <a:srgbClr val="CCECFF"/>
                </a:solidFill>
              </a:rPr>
            </a:br>
            <a:r>
              <a:rPr lang="el-GR" sz="3200" b="1" dirty="0" smtClean="0">
                <a:solidFill>
                  <a:schemeClr val="tx1"/>
                </a:solidFill>
              </a:rPr>
              <a:t>Προσωπικά Δεδομένα</a:t>
            </a:r>
            <a:br>
              <a:rPr lang="el-GR" sz="3200" b="1" dirty="0" smtClean="0">
                <a:solidFill>
                  <a:schemeClr val="tx1"/>
                </a:solidFill>
              </a:rPr>
            </a:br>
            <a:r>
              <a:rPr lang="el-GR" sz="3200" b="1" dirty="0" smtClean="0">
                <a:solidFill>
                  <a:schemeClr val="tx1"/>
                </a:solidFill>
              </a:rPr>
              <a:t>Νέο Νομικό Πλαίσιο – Ευρωπαϊκός Κανονισμός (ΕΕ) 679/2016</a:t>
            </a:r>
            <a:r>
              <a:rPr lang="en-US" sz="3200" b="1" dirty="0" smtClean="0">
                <a:solidFill>
                  <a:schemeClr val="tx1"/>
                </a:solidFill>
              </a:rPr>
              <a:t>: </a:t>
            </a:r>
            <a:r>
              <a:rPr lang="el-GR" sz="3200" b="1" dirty="0" smtClean="0">
                <a:solidFill>
                  <a:schemeClr val="tx1"/>
                </a:solidFill>
              </a:rPr>
              <a:t/>
            </a:r>
            <a:br>
              <a:rPr lang="el-GR" sz="3200" b="1" dirty="0" smtClean="0">
                <a:solidFill>
                  <a:schemeClr val="tx1"/>
                </a:solidFill>
              </a:rPr>
            </a:br>
            <a:r>
              <a:rPr lang="el-GR" sz="3200" b="1" dirty="0" smtClean="0">
                <a:solidFill>
                  <a:schemeClr val="tx1"/>
                </a:solidFill>
              </a:rPr>
              <a:t>Πρακτική Εφαρμογή </a:t>
            </a:r>
            <a:r>
              <a:rPr lang="el-GR" sz="3200" b="1" dirty="0" smtClean="0">
                <a:solidFill>
                  <a:schemeClr val="tx1">
                    <a:lumMod val="95000"/>
                  </a:schemeClr>
                </a:solidFill>
              </a:rPr>
              <a:t/>
            </a:r>
            <a:br>
              <a:rPr lang="el-GR" sz="3200" b="1" dirty="0" smtClean="0">
                <a:solidFill>
                  <a:schemeClr val="tx1">
                    <a:lumMod val="95000"/>
                  </a:schemeClr>
                </a:solidFill>
              </a:rPr>
            </a:br>
            <a:r>
              <a:rPr lang="el-GR" sz="3600" dirty="0" smtClean="0">
                <a:solidFill>
                  <a:srgbClr val="CCECFF"/>
                </a:solidFill>
              </a:rPr>
              <a:t/>
            </a:r>
            <a:br>
              <a:rPr lang="el-GR" sz="3600" dirty="0" smtClean="0">
                <a:solidFill>
                  <a:srgbClr val="CCECFF"/>
                </a:solidFill>
              </a:rPr>
            </a:br>
            <a:r>
              <a:rPr lang="en-US" sz="3600" dirty="0" smtClean="0">
                <a:solidFill>
                  <a:srgbClr val="CCECFF"/>
                </a:solidFill>
              </a:rPr>
              <a:t/>
            </a:r>
            <a:br>
              <a:rPr lang="en-US" sz="3600" dirty="0" smtClean="0">
                <a:solidFill>
                  <a:srgbClr val="CCECFF"/>
                </a:solidFill>
              </a:rPr>
            </a:br>
            <a:endParaRPr lang="el-GR" sz="3200" dirty="0" smtClean="0">
              <a:solidFill>
                <a:srgbClr val="CCECFF"/>
              </a:solidFill>
            </a:endParaRPr>
          </a:p>
        </p:txBody>
      </p:sp>
      <p:sp>
        <p:nvSpPr>
          <p:cNvPr id="2051" name="Rectangle 3"/>
          <p:cNvSpPr>
            <a:spLocks noGrp="1" noChangeArrowheads="1"/>
          </p:cNvSpPr>
          <p:nvPr>
            <p:ph type="subTitle" idx="1"/>
          </p:nvPr>
        </p:nvSpPr>
        <p:spPr>
          <a:xfrm>
            <a:off x="539750" y="4293096"/>
            <a:ext cx="8208714" cy="1656854"/>
          </a:xfrm>
          <a:effectLst>
            <a:outerShdw dist="35921" dir="2700000" algn="ctr" rotWithShape="0">
              <a:schemeClr val="bg2"/>
            </a:outerShdw>
          </a:effectLst>
        </p:spPr>
        <p:txBody>
          <a:bodyPr/>
          <a:lstStyle/>
          <a:p>
            <a:pPr algn="l" eaLnBrk="1" hangingPunct="1">
              <a:defRPr/>
            </a:pPr>
            <a:r>
              <a:rPr lang="el-GR" sz="2400" b="1" dirty="0" smtClean="0"/>
              <a:t>Γραφείο Επιτρόπου Προστασίας</a:t>
            </a:r>
          </a:p>
          <a:p>
            <a:pPr algn="l" eaLnBrk="1" hangingPunct="1">
              <a:defRPr/>
            </a:pPr>
            <a:r>
              <a:rPr lang="el-GR" sz="2400" b="1" dirty="0" smtClean="0"/>
              <a:t>Δεδομένων Προσωπικού Χαρακτήρα    </a:t>
            </a:r>
          </a:p>
          <a:p>
            <a:pPr algn="l" eaLnBrk="1" hangingPunct="1">
              <a:defRPr/>
            </a:pPr>
            <a:r>
              <a:rPr lang="el-GR" sz="2400" dirty="0" smtClean="0"/>
              <a:t>      </a:t>
            </a:r>
          </a:p>
          <a:p>
            <a:pPr algn="l" eaLnBrk="1" hangingPunct="1">
              <a:defRPr/>
            </a:pPr>
            <a:r>
              <a:rPr lang="el-GR" sz="2400" dirty="0" smtClean="0"/>
              <a:t>                                                         12 </a:t>
            </a:r>
            <a:r>
              <a:rPr lang="el-GR" sz="2200" dirty="0" smtClean="0"/>
              <a:t>Δεκεμβρίου 2017</a:t>
            </a:r>
          </a:p>
          <a:p>
            <a:pPr algn="l" eaLnBrk="1" hangingPunct="1">
              <a:defRPr/>
            </a:pPr>
            <a:endParaRPr lang="el-GR" sz="2400" dirty="0" smtClean="0"/>
          </a:p>
        </p:txBody>
      </p:sp>
      <p:sp>
        <p:nvSpPr>
          <p:cNvPr id="2" name="TextBox 1"/>
          <p:cNvSpPr txBox="1"/>
          <p:nvPr/>
        </p:nvSpPr>
        <p:spPr>
          <a:xfrm>
            <a:off x="5940152" y="260648"/>
            <a:ext cx="3024336" cy="246221"/>
          </a:xfrm>
          <a:prstGeom prst="rect">
            <a:avLst/>
          </a:prstGeom>
          <a:noFill/>
        </p:spPr>
        <p:txBody>
          <a:bodyPr wrap="square" rtlCol="0">
            <a:spAutoFit/>
          </a:bodyPr>
          <a:lstStyle/>
          <a:p>
            <a:pPr algn="r"/>
            <a:r>
              <a:rPr lang="el-GR" sz="1000" dirty="0" err="1" smtClean="0"/>
              <a:t>Παγκύπριος</a:t>
            </a:r>
            <a:r>
              <a:rPr lang="el-GR" sz="1000" dirty="0" smtClean="0"/>
              <a:t> Δικηγορικός Σύλλογος</a:t>
            </a:r>
            <a:endParaRPr lang="el-GR"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362950" cy="615950"/>
          </a:xfrm>
        </p:spPr>
        <p:txBody>
          <a:bodyPr/>
          <a:lstStyle/>
          <a:p>
            <a:pPr>
              <a:defRPr/>
            </a:pPr>
            <a:r>
              <a:rPr lang="el-GR" sz="3200" dirty="0" smtClean="0"/>
              <a:t/>
            </a:r>
            <a:br>
              <a:rPr lang="el-GR" sz="3200" dirty="0" smtClean="0"/>
            </a:br>
            <a:r>
              <a:rPr lang="el-GR" sz="3200" dirty="0" smtClean="0"/>
              <a:t/>
            </a:r>
            <a:br>
              <a:rPr lang="el-GR" sz="3200" dirty="0" smtClean="0"/>
            </a:br>
            <a:r>
              <a:rPr lang="el-GR" sz="3200" dirty="0" smtClean="0"/>
              <a:t> </a:t>
            </a:r>
            <a:r>
              <a:rPr lang="el-GR" sz="2200" b="1" dirty="0" smtClean="0">
                <a:solidFill>
                  <a:srgbClr val="FFC000"/>
                </a:solidFill>
              </a:rPr>
              <a:t>Πότε είναι νόμιμη η επεξεργασία ειδικών κατηγοριών  </a:t>
            </a:r>
            <a:br>
              <a:rPr lang="el-GR" sz="2200" b="1" dirty="0" smtClean="0">
                <a:solidFill>
                  <a:srgbClr val="FFC000"/>
                </a:solidFill>
              </a:rPr>
            </a:br>
            <a:r>
              <a:rPr lang="el-GR" sz="2200" b="1" dirty="0" smtClean="0">
                <a:solidFill>
                  <a:srgbClr val="FFC000"/>
                </a:solidFill>
              </a:rPr>
              <a:t>  προσωπικών δεδομένων (Άρθρο 9) </a:t>
            </a:r>
            <a:r>
              <a:rPr lang="el-GR" sz="2000" b="1" dirty="0" smtClean="0"/>
              <a:t/>
            </a:r>
            <a:br>
              <a:rPr lang="el-GR" sz="20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539552" y="908050"/>
            <a:ext cx="8280598" cy="5545138"/>
          </a:xfrm>
        </p:spPr>
        <p:txBody>
          <a:bodyPr/>
          <a:lstStyle/>
          <a:p>
            <a:pPr lvl="3">
              <a:buFont typeface="Wingdings" pitchFamily="2" charset="2"/>
              <a:buChar char="Ø"/>
              <a:defRPr/>
            </a:pPr>
            <a:endParaRPr lang="el-GR" sz="800" dirty="0" smtClean="0"/>
          </a:p>
          <a:p>
            <a:pPr>
              <a:buFontTx/>
              <a:buNone/>
              <a:defRPr/>
            </a:pPr>
            <a:r>
              <a:rPr lang="el-GR" sz="2000" u="sng" dirty="0" smtClean="0"/>
              <a:t>Κατά κανόνα απαγορεύεται </a:t>
            </a:r>
            <a:r>
              <a:rPr lang="el-GR" sz="2000" dirty="0" smtClean="0"/>
              <a:t>η επεξεργασία τους</a:t>
            </a:r>
            <a:endParaRPr lang="en-US" sz="2000" dirty="0" smtClean="0"/>
          </a:p>
          <a:p>
            <a:pPr lvl="2">
              <a:buFont typeface="Wingdings" pitchFamily="2" charset="2"/>
              <a:buChar char="Ø"/>
              <a:defRPr/>
            </a:pPr>
            <a:endParaRPr lang="el-GR" sz="1200" dirty="0" smtClean="0"/>
          </a:p>
          <a:p>
            <a:pPr>
              <a:buFont typeface="Wingdings" pitchFamily="2" charset="2"/>
              <a:buChar char="Ø"/>
              <a:defRPr/>
            </a:pPr>
            <a:r>
              <a:rPr lang="el-GR" sz="2000" u="sng" dirty="0" smtClean="0"/>
              <a:t>Επιτρέπεται όταν:</a:t>
            </a:r>
          </a:p>
          <a:p>
            <a:pPr>
              <a:buFontTx/>
              <a:buNone/>
              <a:defRPr/>
            </a:pPr>
            <a:r>
              <a:rPr lang="el-GR" sz="2000" dirty="0" smtClean="0"/>
              <a:t>(α) υπάρχει συγκατάθεση</a:t>
            </a:r>
          </a:p>
          <a:p>
            <a:pPr lvl="2">
              <a:buFontTx/>
              <a:buNone/>
              <a:defRPr/>
            </a:pPr>
            <a:endParaRPr lang="el-GR" sz="1200" dirty="0" smtClean="0"/>
          </a:p>
          <a:p>
            <a:pPr>
              <a:buFontTx/>
              <a:buNone/>
              <a:defRPr/>
            </a:pPr>
            <a:r>
              <a:rPr lang="el-GR" sz="2000" dirty="0" smtClean="0"/>
              <a:t>(β) στον τομέα του εργατικού δικαίου</a:t>
            </a:r>
            <a:r>
              <a:rPr lang="en-US" sz="2000" dirty="0" smtClean="0"/>
              <a:t>,</a:t>
            </a:r>
            <a:r>
              <a:rPr lang="el-GR" sz="2000" dirty="0" smtClean="0"/>
              <a:t> δικαίου κοινωνικής ασφάλισης και κοινωνικής προστασίας</a:t>
            </a:r>
          </a:p>
          <a:p>
            <a:pPr lvl="2">
              <a:buFontTx/>
              <a:buNone/>
              <a:defRPr/>
            </a:pPr>
            <a:endParaRPr lang="el-GR" sz="1200" dirty="0" smtClean="0"/>
          </a:p>
          <a:p>
            <a:pPr>
              <a:buFontTx/>
              <a:buNone/>
              <a:defRPr/>
            </a:pPr>
            <a:r>
              <a:rPr lang="el-GR" sz="2000" dirty="0" smtClean="0"/>
              <a:t>(γ) για ζωτικό συμφέρον</a:t>
            </a:r>
          </a:p>
          <a:p>
            <a:pPr lvl="2">
              <a:buFontTx/>
              <a:buNone/>
              <a:defRPr/>
            </a:pPr>
            <a:endParaRPr lang="el-GR" sz="1200" dirty="0" smtClean="0"/>
          </a:p>
          <a:p>
            <a:pPr>
              <a:buFontTx/>
              <a:buNone/>
              <a:defRPr/>
            </a:pPr>
            <a:r>
              <a:rPr lang="el-GR" sz="2000" dirty="0" smtClean="0"/>
              <a:t>(δ) για δραστηριότητες ιδρύματος, οργάνωσης ή άλλου μη κερδοσκοπικού φορέα με πολιτικό, φιλοσοφικό, θρησκευτικό ή συνδικαλιστικό στόχο – αφορά τα μέλη ή τα πρώην μέλη του</a:t>
            </a:r>
            <a:r>
              <a:rPr lang="en-US" sz="2000" dirty="0" smtClean="0"/>
              <a:t> </a:t>
            </a:r>
            <a:r>
              <a:rPr lang="el-GR" sz="2000" dirty="0" smtClean="0"/>
              <a:t>ή πρόσωπα που έχουν τακτική επικοινωνία μαζί του και τα δεδομένα δεν κοινοποιούνται σε τρίτους </a:t>
            </a:r>
          </a:p>
          <a:p>
            <a:pPr lvl="1">
              <a:buFontTx/>
              <a:buNone/>
              <a:defRPr/>
            </a:pPr>
            <a:endParaRPr lang="el-GR" sz="1000" dirty="0" smtClean="0"/>
          </a:p>
          <a:p>
            <a:pPr>
              <a:buFontTx/>
              <a:buNone/>
              <a:defRPr/>
            </a:pPr>
            <a:endParaRPr lang="el-GR" sz="2000" dirty="0" smtClean="0"/>
          </a:p>
          <a:p>
            <a:pPr lvl="2">
              <a:buFontTx/>
              <a:buNone/>
              <a:defRPr/>
            </a:pPr>
            <a:endParaRPr lang="el-GR" sz="1800" dirty="0" smtClean="0"/>
          </a:p>
          <a:p>
            <a:pPr>
              <a:buFontTx/>
              <a:buNone/>
              <a:defRPr/>
            </a:pPr>
            <a:endParaRPr lang="el-GR" sz="2000" dirty="0" smtClean="0"/>
          </a:p>
          <a:p>
            <a:pPr>
              <a:buFontTx/>
              <a:buNone/>
              <a:defRPr/>
            </a:pPr>
            <a:endParaRPr lang="el-GR" sz="20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3DE1AF66-7AB3-41F5-BEF8-C165C625BEDB}" type="slidenum">
              <a:rPr lang="el-GR" altLang="en-US" sz="1400" smtClean="0">
                <a:latin typeface="Arial" charset="0"/>
              </a:rPr>
              <a:pPr>
                <a:spcBef>
                  <a:spcPct val="0"/>
                </a:spcBef>
                <a:buClrTx/>
                <a:buSzTx/>
                <a:buFontTx/>
                <a:buNone/>
                <a:defRPr/>
              </a:pPr>
              <a:t>10</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88913"/>
            <a:ext cx="8640763" cy="5686425"/>
          </a:xfrm>
        </p:spPr>
        <p:txBody>
          <a:bodyPr/>
          <a:lstStyle/>
          <a:p>
            <a:pPr lvl="4">
              <a:buFontTx/>
              <a:buNone/>
              <a:defRPr/>
            </a:pPr>
            <a:endParaRPr lang="el-GR" sz="1000" dirty="0" smtClean="0"/>
          </a:p>
          <a:p>
            <a:pPr>
              <a:buFontTx/>
              <a:buNone/>
              <a:defRPr/>
            </a:pPr>
            <a:r>
              <a:rPr lang="el-GR" sz="1800" dirty="0" smtClean="0"/>
              <a:t>(</a:t>
            </a:r>
            <a:r>
              <a:rPr lang="el-GR" sz="2000" dirty="0" smtClean="0"/>
              <a:t>ε) για δεδομένα που έχουν δημοσιοποιηθεί από το άτομο</a:t>
            </a:r>
          </a:p>
          <a:p>
            <a:pPr lvl="2">
              <a:buFontTx/>
              <a:buNone/>
              <a:defRPr/>
            </a:pPr>
            <a:endParaRPr lang="el-GR" sz="400" dirty="0" smtClean="0"/>
          </a:p>
          <a:p>
            <a:pPr>
              <a:buFontTx/>
              <a:buNone/>
              <a:defRPr/>
            </a:pPr>
            <a:r>
              <a:rPr lang="el-GR" sz="2000" dirty="0" smtClean="0"/>
              <a:t>(στ) για θεμελίωση, άσκηση ή υποστήριξη νομικών αξιώσεων</a:t>
            </a:r>
          </a:p>
          <a:p>
            <a:pPr lvl="3">
              <a:buFontTx/>
              <a:buNone/>
              <a:defRPr/>
            </a:pPr>
            <a:endParaRPr lang="el-GR" sz="800" dirty="0" smtClean="0"/>
          </a:p>
          <a:p>
            <a:pPr>
              <a:buFontTx/>
              <a:buNone/>
              <a:defRPr/>
            </a:pPr>
            <a:r>
              <a:rPr lang="el-GR" sz="2000" dirty="0" smtClean="0"/>
              <a:t>(ζ) για λόγους ουσιαστικού δημόσιου συμφέροντος</a:t>
            </a:r>
          </a:p>
          <a:p>
            <a:pPr lvl="3">
              <a:buFontTx/>
              <a:buNone/>
              <a:defRPr/>
            </a:pPr>
            <a:endParaRPr lang="el-GR" sz="800" dirty="0" smtClean="0">
              <a:solidFill>
                <a:srgbClr val="FF0000"/>
              </a:solidFill>
            </a:endParaRPr>
          </a:p>
          <a:p>
            <a:pPr>
              <a:buFontTx/>
              <a:buNone/>
              <a:defRPr/>
            </a:pPr>
            <a:r>
              <a:rPr lang="el-GR" sz="2000" dirty="0" smtClean="0"/>
              <a:t>(η) για προληπτική ή επαγγελματική ιατρική, εκτίμηση ικανότητας εργασίας, ιατρική διάγνωση, υγειονομική ή κοινωνική περίθαλψη ή θεραπεία ή διαχείριση υγειονομικών και κοινωνικών συστημάτων δυνάμει νόμου</a:t>
            </a:r>
            <a:r>
              <a:rPr lang="en-US" sz="2000" dirty="0" smtClean="0"/>
              <a:t> </a:t>
            </a:r>
            <a:r>
              <a:rPr lang="el-GR" sz="2000" dirty="0" smtClean="0"/>
              <a:t>ή σύμβασης με επαγγελματία στον τομέα της υγείας που τηρεί το επαγγελματικό απόρρητο</a:t>
            </a:r>
          </a:p>
          <a:p>
            <a:pPr lvl="3">
              <a:buFontTx/>
              <a:buNone/>
              <a:defRPr/>
            </a:pPr>
            <a:endParaRPr lang="el-GR" sz="800" u="sng" dirty="0" smtClean="0"/>
          </a:p>
          <a:p>
            <a:pPr>
              <a:buFontTx/>
              <a:buNone/>
              <a:defRPr/>
            </a:pPr>
            <a:r>
              <a:rPr lang="el-GR" sz="2000" dirty="0" smtClean="0"/>
              <a:t>(θ) για λόγους δημόσιου συμφέροντος</a:t>
            </a:r>
          </a:p>
          <a:p>
            <a:pPr lvl="3">
              <a:buFontTx/>
              <a:buNone/>
              <a:defRPr/>
            </a:pPr>
            <a:endParaRPr lang="el-GR" sz="800" dirty="0" smtClean="0"/>
          </a:p>
          <a:p>
            <a:pPr>
              <a:buFontTx/>
              <a:buNone/>
              <a:defRPr/>
            </a:pPr>
            <a:r>
              <a:rPr lang="el-GR" sz="2000" dirty="0" smtClean="0"/>
              <a:t>(ι) για σκοπούς αρχειοθέτησης προς το δημόσιο συμφέρον</a:t>
            </a:r>
            <a:r>
              <a:rPr lang="en-US" sz="2000" dirty="0" smtClean="0"/>
              <a:t>, </a:t>
            </a:r>
            <a:r>
              <a:rPr lang="el-GR" sz="2000" dirty="0" smtClean="0"/>
              <a:t>για σκοπούς επιστημονικής ή ιστορικής έρευνας ή για στατιστικούς σκοπούς</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D8D9389-2B6C-4A20-8E82-D50CBC75585A}" type="slidenum">
              <a:rPr lang="el-GR" altLang="en-US" sz="1400" smtClean="0">
                <a:latin typeface="Arial" charset="0"/>
              </a:rPr>
              <a:pPr>
                <a:spcBef>
                  <a:spcPct val="0"/>
                </a:spcBef>
                <a:buClrTx/>
                <a:buSzTx/>
                <a:buFontTx/>
                <a:buNone/>
                <a:defRPr/>
              </a:pPr>
              <a:t>11</a:t>
            </a:fld>
            <a:endParaRPr lang="el-GR" altLang="en-US" sz="1400" dirty="0"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548680"/>
            <a:ext cx="8569325" cy="792758"/>
          </a:xfrm>
        </p:spPr>
        <p:txBody>
          <a:bodyPr/>
          <a:lstStyle/>
          <a:p>
            <a:pPr>
              <a:defRPr/>
            </a:pPr>
            <a:r>
              <a:rPr lang="el-GR" sz="2200" b="1" dirty="0" smtClean="0">
                <a:solidFill>
                  <a:srgbClr val="FFC000"/>
                </a:solidFill>
              </a:rPr>
              <a:t> </a:t>
            </a:r>
            <a:r>
              <a:rPr lang="el-GR" sz="2100" b="1" dirty="0" smtClean="0">
                <a:solidFill>
                  <a:srgbClr val="FFC000"/>
                </a:solidFill>
              </a:rPr>
              <a:t>Πότε είναι νόμιμη η επεξεργασία προσωπικών δεδομένων  </a:t>
            </a:r>
            <a:br>
              <a:rPr lang="el-GR" sz="2100" b="1" dirty="0" smtClean="0">
                <a:solidFill>
                  <a:srgbClr val="FFC000"/>
                </a:solidFill>
              </a:rPr>
            </a:br>
            <a:r>
              <a:rPr lang="el-GR" sz="2100" b="1" dirty="0" smtClean="0">
                <a:solidFill>
                  <a:srgbClr val="FFC000"/>
                </a:solidFill>
              </a:rPr>
              <a:t> που αφορούν ποινικές καταδίκες και αδικήματα (Άρθρο 10)</a:t>
            </a: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1196975"/>
            <a:ext cx="8424862" cy="4822825"/>
          </a:xfrm>
        </p:spPr>
        <p:txBody>
          <a:bodyPr/>
          <a:lstStyle/>
          <a:p>
            <a:pPr>
              <a:defRPr/>
            </a:pPr>
            <a:r>
              <a:rPr lang="el-GR" sz="2200" dirty="0" smtClean="0"/>
              <a:t>Για επαγγέλματα που το επιβάλλει ο νόμος </a:t>
            </a:r>
          </a:p>
          <a:p>
            <a:pPr>
              <a:buNone/>
              <a:defRPr/>
            </a:pPr>
            <a:r>
              <a:rPr lang="el-GR" sz="2200" dirty="0" smtClean="0"/>
              <a:t>    </a:t>
            </a:r>
            <a:r>
              <a:rPr lang="el-GR" sz="2200" dirty="0" err="1" smtClean="0"/>
              <a:t>π.χ</a:t>
            </a:r>
            <a:r>
              <a:rPr lang="el-GR" sz="2200" dirty="0" smtClean="0"/>
              <a:t> Τράπεζα</a:t>
            </a:r>
            <a:r>
              <a:rPr lang="en-US" sz="2200" dirty="0" smtClean="0"/>
              <a:t>, </a:t>
            </a:r>
            <a:r>
              <a:rPr lang="el-GR" sz="2200" dirty="0" smtClean="0"/>
              <a:t>Αστυνομία</a:t>
            </a:r>
          </a:p>
          <a:p>
            <a:pPr>
              <a:defRPr/>
            </a:pPr>
            <a:r>
              <a:rPr lang="el-GR" sz="2200" dirty="0" smtClean="0"/>
              <a:t>Ο εργοδότης μπορεί να ζητήσει από τον υπάλληλο Πιστοποιητικό Λευκού Ποινικού Μητρώου ακόμα και όταν δεν προβλέπεται από νόμο, </a:t>
            </a:r>
            <a:r>
              <a:rPr lang="el-GR" sz="2200" u="sng" dirty="0" smtClean="0"/>
              <a:t>δεδομένου ότι έχει συνάφεια με το σκοπό που επιδιώκει</a:t>
            </a:r>
          </a:p>
          <a:p>
            <a:pPr>
              <a:defRPr/>
            </a:pPr>
            <a:r>
              <a:rPr lang="el-GR" sz="2200" dirty="0" smtClean="0"/>
              <a:t>Ο εργοδότης </a:t>
            </a:r>
            <a:r>
              <a:rPr lang="el-GR" sz="2200" u="sng" dirty="0" smtClean="0"/>
              <a:t>δεν</a:t>
            </a:r>
            <a:r>
              <a:rPr lang="el-GR" sz="2200" dirty="0" smtClean="0"/>
              <a:t> μπορεί να ζητήσει Πιστοποιητικό Λευκού Ποινικού Μητρώου χωρίς τη συγκατάθεση του ατόμου, η οποία πρέπει να δίνεται ελεύθερα </a:t>
            </a:r>
          </a:p>
          <a:p>
            <a:pPr>
              <a:defRPr/>
            </a:pPr>
            <a:r>
              <a:rPr lang="el-GR" sz="2200" dirty="0" smtClean="0"/>
              <a:t>Αρχείο προηγούμενων καταδικών τηρείται μόνο από την Αστυνομία</a:t>
            </a:r>
          </a:p>
          <a:p>
            <a:pPr>
              <a:defRPr/>
            </a:pPr>
            <a:endParaRPr lang="el-GR" sz="2200" dirty="0" smtClean="0"/>
          </a:p>
          <a:p>
            <a:pPr>
              <a:defRPr/>
            </a:pPr>
            <a:endParaRPr lang="el-GR" sz="2200" dirty="0" smtClean="0"/>
          </a:p>
          <a:p>
            <a:pPr>
              <a:buFontTx/>
              <a:buNone/>
              <a:defRPr/>
            </a:pPr>
            <a:endParaRPr lang="el-GR" sz="2000" dirty="0" smtClean="0"/>
          </a:p>
          <a:p>
            <a:pPr>
              <a:buFontTx/>
              <a:buNone/>
              <a:defRPr/>
            </a:pPr>
            <a:endParaRPr lang="el-GR" sz="20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969CC5DC-B10E-4489-ACB0-9D5C7EA3CDBA}" type="slidenum">
              <a:rPr lang="el-GR" altLang="en-US" sz="1400" smtClean="0">
                <a:latin typeface="Arial" charset="0"/>
              </a:rPr>
              <a:pPr>
                <a:spcBef>
                  <a:spcPct val="0"/>
                </a:spcBef>
                <a:buClrTx/>
                <a:buSzTx/>
                <a:buFontTx/>
                <a:buNone/>
                <a:defRPr/>
              </a:pPr>
              <a:t>12</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42FF866-24F9-4ED5-836A-F426CADE69BB}" type="slidenum">
              <a:rPr lang="el-GR" altLang="en-US" sz="1400" smtClean="0">
                <a:latin typeface="Arial" charset="0"/>
              </a:rPr>
              <a:pPr>
                <a:spcBef>
                  <a:spcPct val="0"/>
                </a:spcBef>
                <a:buClrTx/>
                <a:buSzTx/>
                <a:buFontTx/>
                <a:buNone/>
                <a:defRPr/>
              </a:pPr>
              <a:t>13</a:t>
            </a:fld>
            <a:endParaRPr lang="el-GR" altLang="en-US" sz="1400" smtClean="0">
              <a:latin typeface="Arial" charset="0"/>
            </a:endParaRPr>
          </a:p>
        </p:txBody>
      </p:sp>
      <p:sp>
        <p:nvSpPr>
          <p:cNvPr id="6147" name="Rectangle 3"/>
          <p:cNvSpPr>
            <a:spLocks noGrp="1" noChangeArrowheads="1"/>
          </p:cNvSpPr>
          <p:nvPr>
            <p:ph type="body" idx="1"/>
          </p:nvPr>
        </p:nvSpPr>
        <p:spPr>
          <a:xfrm>
            <a:off x="251520" y="188640"/>
            <a:ext cx="8569325" cy="6192838"/>
          </a:xfrm>
          <a:effectLst>
            <a:outerShdw dist="35921" dir="2700000" algn="ctr" rotWithShape="0">
              <a:schemeClr val="bg2"/>
            </a:outerShdw>
          </a:effectLst>
        </p:spPr>
        <p:txBody>
          <a:bodyPr/>
          <a:lstStyle/>
          <a:p>
            <a:pPr algn="ctr">
              <a:buFontTx/>
              <a:buNone/>
              <a:defRPr/>
            </a:pPr>
            <a:r>
              <a:rPr lang="el-GR" sz="2400" b="1" dirty="0" smtClean="0">
                <a:solidFill>
                  <a:srgbClr val="FFC000"/>
                </a:solidFill>
                <a:effectLst>
                  <a:outerShdw blurRad="38100" dist="38100" dir="2700000" algn="tl">
                    <a:srgbClr val="000000">
                      <a:alpha val="43137"/>
                    </a:srgbClr>
                  </a:outerShdw>
                </a:effectLst>
              </a:rPr>
              <a:t>Ενδυνάμωση υφιστάμενων δικαιωμάτων  και δημιουργία νέων</a:t>
            </a:r>
          </a:p>
          <a:p>
            <a:pPr lvl="3" algn="ctr">
              <a:buFontTx/>
              <a:buNone/>
              <a:defRPr/>
            </a:pPr>
            <a:endParaRPr lang="el-GR" sz="1200" b="1" dirty="0" smtClean="0">
              <a:solidFill>
                <a:srgbClr val="FFC0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ενημέρωσης</a:t>
            </a:r>
            <a:r>
              <a:rPr lang="en-US" sz="2000" b="1" dirty="0" smtClean="0">
                <a:solidFill>
                  <a:srgbClr val="FFFF00"/>
                </a:solidFill>
                <a:effectLst>
                  <a:outerShdw blurRad="38100" dist="38100" dir="2700000" algn="tl">
                    <a:srgbClr val="000000">
                      <a:alpha val="43137"/>
                    </a:srgbClr>
                  </a:outerShdw>
                </a:effectLst>
              </a:rPr>
              <a:t> </a:t>
            </a:r>
            <a:r>
              <a:rPr lang="el-GR" sz="2000" b="1" dirty="0" smtClean="0">
                <a:effectLst>
                  <a:outerShdw blurRad="38100" dist="38100" dir="2700000" algn="tl">
                    <a:srgbClr val="000000">
                      <a:alpha val="43137"/>
                    </a:srgbClr>
                  </a:outerShdw>
                </a:effectLst>
              </a:rPr>
              <a:t>(Άρθρα 12 – 14) </a:t>
            </a:r>
          </a:p>
          <a:p>
            <a:pPr lvl="2">
              <a:defRPr/>
            </a:pPr>
            <a:endParaRPr lang="el-GR" sz="1200" b="1" dirty="0" smtClean="0">
              <a:solidFill>
                <a:srgbClr val="FFFF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πρόσβασης</a:t>
            </a:r>
            <a:r>
              <a:rPr lang="el-GR" sz="2000" b="1" dirty="0" smtClean="0">
                <a:effectLst>
                  <a:outerShdw blurRad="38100" dist="38100" dir="2700000" algn="tl">
                    <a:srgbClr val="000000">
                      <a:alpha val="43137"/>
                    </a:srgbClr>
                  </a:outerShdw>
                </a:effectLst>
              </a:rPr>
              <a:t> (Άρθρο 15)</a:t>
            </a:r>
          </a:p>
          <a:p>
            <a:pPr lvl="2">
              <a:defRPr/>
            </a:pPr>
            <a:endParaRPr lang="el-GR" sz="1200" b="1" dirty="0" smtClean="0">
              <a:solidFill>
                <a:srgbClr val="FFFF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a:t>
            </a:r>
            <a:r>
              <a:rPr lang="el-GR" sz="2000" b="1" dirty="0" smtClean="0">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διόρθωσης</a:t>
            </a:r>
            <a:r>
              <a:rPr lang="el-GR" sz="2000" b="1" dirty="0" smtClean="0">
                <a:effectLst>
                  <a:outerShdw blurRad="38100" dist="38100" dir="2700000" algn="tl">
                    <a:srgbClr val="000000">
                      <a:alpha val="43137"/>
                    </a:srgbClr>
                  </a:outerShdw>
                </a:effectLst>
              </a:rPr>
              <a:t> (Άρθρο 16) </a:t>
            </a:r>
          </a:p>
          <a:p>
            <a:pPr lvl="2">
              <a:defRPr/>
            </a:pPr>
            <a:endParaRPr lang="el-GR" sz="1200" b="1" dirty="0" smtClean="0">
              <a:solidFill>
                <a:srgbClr val="FFFF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διαγραφής «Δικαίωμα στη λήθη»</a:t>
            </a:r>
            <a:r>
              <a:rPr lang="en-US" sz="2000" b="1" dirty="0" smtClean="0">
                <a:solidFill>
                  <a:srgbClr val="FFFF00"/>
                </a:solidFill>
                <a:effectLst>
                  <a:outerShdw blurRad="38100" dist="38100" dir="2700000" algn="tl">
                    <a:srgbClr val="000000">
                      <a:alpha val="43137"/>
                    </a:srgbClr>
                  </a:outerShdw>
                </a:effectLst>
              </a:rPr>
              <a:t> </a:t>
            </a:r>
            <a:r>
              <a:rPr lang="el-GR" sz="2000" b="1" dirty="0" smtClean="0">
                <a:effectLst>
                  <a:outerShdw blurRad="38100" dist="38100" dir="2700000" algn="tl">
                    <a:srgbClr val="000000">
                      <a:alpha val="43137"/>
                    </a:srgbClr>
                  </a:outerShdw>
                </a:effectLst>
              </a:rPr>
              <a:t>(Άρθρο 17) </a:t>
            </a:r>
          </a:p>
          <a:p>
            <a:pPr lvl="2">
              <a:defRPr/>
            </a:pPr>
            <a:endParaRPr lang="el-GR" sz="1200" b="1" dirty="0" smtClean="0">
              <a:solidFill>
                <a:srgbClr val="FFFF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περιορισμού</a:t>
            </a:r>
            <a:r>
              <a:rPr lang="el-GR" sz="2000" b="1" dirty="0" smtClean="0">
                <a:effectLst>
                  <a:outerShdw blurRad="38100" dist="38100" dir="2700000" algn="tl">
                    <a:srgbClr val="000000">
                      <a:alpha val="43137"/>
                    </a:srgbClr>
                  </a:outerShdw>
                </a:effectLst>
              </a:rPr>
              <a:t> (Άρθρο 18) </a:t>
            </a:r>
          </a:p>
          <a:p>
            <a:pPr lvl="3">
              <a:defRPr/>
            </a:pPr>
            <a:endParaRPr lang="el-GR" sz="800" b="1" dirty="0" smtClean="0">
              <a:solidFill>
                <a:srgbClr val="FFFF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στη φορητότητα των δεδομένων</a:t>
            </a:r>
            <a:r>
              <a:rPr lang="el-GR" sz="2000" b="1" dirty="0" smtClean="0">
                <a:effectLst>
                  <a:outerShdw blurRad="38100" dist="38100" dir="2700000" algn="tl">
                    <a:srgbClr val="000000">
                      <a:alpha val="43137"/>
                    </a:srgbClr>
                  </a:outerShdw>
                </a:effectLst>
              </a:rPr>
              <a:t>  (Άρθρο 20) </a:t>
            </a:r>
          </a:p>
          <a:p>
            <a:pPr lvl="2">
              <a:defRPr/>
            </a:pPr>
            <a:endParaRPr lang="el-GR" sz="1200" b="1" dirty="0" smtClean="0">
              <a:solidFill>
                <a:srgbClr val="FFFF00"/>
              </a:solidFill>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εναντίωσης</a:t>
            </a:r>
            <a:r>
              <a:rPr lang="el-GR" sz="2000" b="1" dirty="0" smtClean="0">
                <a:effectLst>
                  <a:outerShdw blurRad="38100" dist="38100" dir="2700000" algn="tl">
                    <a:srgbClr val="000000">
                      <a:alpha val="43137"/>
                    </a:srgbClr>
                  </a:outerShdw>
                </a:effectLst>
              </a:rPr>
              <a:t> (Άρθρο 21)</a:t>
            </a:r>
          </a:p>
          <a:p>
            <a:pPr lvl="2">
              <a:defRPr/>
            </a:pPr>
            <a:endParaRPr lang="en-US" sz="1200" b="1" dirty="0" smtClean="0">
              <a:effectLst>
                <a:outerShdw blurRad="38100" dist="38100" dir="2700000" algn="tl">
                  <a:srgbClr val="000000">
                    <a:alpha val="43137"/>
                  </a:srgbClr>
                </a:outerShdw>
              </a:effectLst>
            </a:endParaRPr>
          </a:p>
          <a:p>
            <a:pPr>
              <a:defRPr/>
            </a:pPr>
            <a:r>
              <a:rPr lang="el-GR" sz="2000" b="1" dirty="0" smtClean="0">
                <a:solidFill>
                  <a:srgbClr val="FFFF00"/>
                </a:solidFill>
                <a:effectLst>
                  <a:outerShdw blurRad="38100" dist="38100" dir="2700000" algn="tl">
                    <a:srgbClr val="000000">
                      <a:alpha val="43137"/>
                    </a:srgbClr>
                  </a:outerShdw>
                </a:effectLst>
              </a:rPr>
              <a:t>Δικαίωμα αντίρρησης σε αυτοματοποιημένη απόφαση περιλαμβανομένης της κατάρτισης προφίλ</a:t>
            </a:r>
            <a:r>
              <a:rPr lang="el-GR" sz="2000" b="1" dirty="0" smtClean="0">
                <a:effectLst>
                  <a:outerShdw blurRad="38100" dist="38100" dir="2700000" algn="tl">
                    <a:srgbClr val="000000">
                      <a:alpha val="43137"/>
                    </a:srgbClr>
                  </a:outerShdw>
                </a:effectLst>
              </a:rPr>
              <a:t> (Άρθρο 22)</a:t>
            </a:r>
          </a:p>
          <a:p>
            <a:pPr>
              <a:defRPr/>
            </a:pPr>
            <a:endParaRPr lang="el-GR" sz="2000" b="1" dirty="0" smtClean="0">
              <a:effectLst>
                <a:outerShdw blurRad="38100" dist="38100" dir="2700000" algn="tl">
                  <a:srgbClr val="000000">
                    <a:alpha val="43137"/>
                  </a:srgbClr>
                </a:outerShdw>
              </a:effectLst>
            </a:endParaRPr>
          </a:p>
          <a:p>
            <a:pPr>
              <a:defRPr/>
            </a:pPr>
            <a:endParaRPr lang="el-GR" sz="2000" b="1" dirty="0" smtClean="0">
              <a:effectLst>
                <a:outerShdw blurRad="38100" dist="38100" dir="2700000" algn="tl">
                  <a:srgbClr val="000000">
                    <a:alpha val="43137"/>
                  </a:srgbClr>
                </a:outerShdw>
              </a:effectLst>
            </a:endParaRPr>
          </a:p>
          <a:p>
            <a:pPr>
              <a:defRPr/>
            </a:pPr>
            <a:endParaRPr lang="el-GR" sz="2000" b="1" dirty="0" smtClean="0">
              <a:effectLst>
                <a:outerShdw blurRad="38100" dist="38100" dir="2700000" algn="tl">
                  <a:srgbClr val="000000">
                    <a:alpha val="43137"/>
                  </a:srgbClr>
                </a:outerShdw>
              </a:effectLst>
            </a:endParaRPr>
          </a:p>
          <a:p>
            <a:pPr>
              <a:defRPr/>
            </a:pPr>
            <a:endParaRPr lang="el-GR" sz="2000" b="1" dirty="0" smtClean="0">
              <a:effectLst>
                <a:outerShdw blurRad="38100" dist="38100" dir="2700000" algn="tl">
                  <a:srgbClr val="000000">
                    <a:alpha val="43137"/>
                  </a:srgbClr>
                </a:outerShdw>
              </a:effectLst>
            </a:endParaRPr>
          </a:p>
          <a:p>
            <a:pPr>
              <a:defRPr/>
            </a:pPr>
            <a:endParaRPr lang="el-GR" sz="2000" b="1" dirty="0" smtClean="0">
              <a:solidFill>
                <a:srgbClr val="FFFF00"/>
              </a:solidFill>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BDD695C-51D3-4227-8A83-076FB52C0469}" type="slidenum">
              <a:rPr lang="el-GR" altLang="en-US" sz="1400" smtClean="0">
                <a:latin typeface="Arial" charset="0"/>
              </a:rPr>
              <a:pPr>
                <a:spcBef>
                  <a:spcPct val="0"/>
                </a:spcBef>
                <a:buClrTx/>
                <a:buSzTx/>
                <a:buFontTx/>
                <a:buNone/>
                <a:defRPr/>
              </a:pPr>
              <a:t>14</a:t>
            </a:fld>
            <a:endParaRPr lang="el-GR" altLang="en-US" sz="1400" smtClean="0">
              <a:latin typeface="Arial" charset="0"/>
            </a:endParaRPr>
          </a:p>
        </p:txBody>
      </p:sp>
      <p:sp>
        <p:nvSpPr>
          <p:cNvPr id="6146" name="Rectangle 2"/>
          <p:cNvSpPr>
            <a:spLocks noGrp="1" noChangeArrowheads="1"/>
          </p:cNvSpPr>
          <p:nvPr>
            <p:ph type="title"/>
          </p:nvPr>
        </p:nvSpPr>
        <p:spPr>
          <a:xfrm>
            <a:off x="539750" y="333375"/>
            <a:ext cx="8424863" cy="503337"/>
          </a:xfrm>
          <a:effectLst>
            <a:outerShdw dist="35921" dir="2700000" algn="ctr" rotWithShape="0">
              <a:schemeClr val="bg2"/>
            </a:outerShdw>
          </a:effectLst>
        </p:spPr>
        <p:txBody>
          <a:bodyPr/>
          <a:lstStyle/>
          <a:p>
            <a:pPr eaLnBrk="1" hangingPunct="1">
              <a:defRPr/>
            </a:pPr>
            <a:r>
              <a:rPr lang="el-GR" sz="2200" b="1" dirty="0" smtClean="0">
                <a:solidFill>
                  <a:srgbClr val="FFC000"/>
                </a:solidFill>
                <a:effectLst>
                  <a:outerShdw blurRad="38100" dist="38100" dir="2700000" algn="tl">
                    <a:srgbClr val="000000">
                      <a:alpha val="43137"/>
                    </a:srgbClr>
                  </a:outerShdw>
                </a:effectLst>
              </a:rPr>
              <a:t>Αυστηρότατες Υποχρεώσεις Υπεύθυνων Επεξεργασίας </a:t>
            </a:r>
          </a:p>
        </p:txBody>
      </p:sp>
      <p:sp>
        <p:nvSpPr>
          <p:cNvPr id="6147" name="Rectangle 3"/>
          <p:cNvSpPr>
            <a:spLocks noGrp="1" noChangeArrowheads="1"/>
          </p:cNvSpPr>
          <p:nvPr>
            <p:ph type="body" idx="1"/>
          </p:nvPr>
        </p:nvSpPr>
        <p:spPr>
          <a:xfrm>
            <a:off x="468313" y="836713"/>
            <a:ext cx="8424167" cy="5616476"/>
          </a:xfrm>
          <a:effectLst>
            <a:outerShdw dist="35921" dir="2700000" algn="ctr" rotWithShape="0">
              <a:schemeClr val="bg2"/>
            </a:outerShdw>
          </a:effectLst>
        </p:spPr>
        <p:txBody>
          <a:bodyPr/>
          <a:lstStyle/>
          <a:p>
            <a:pPr marL="457200" indent="-457200">
              <a:buFont typeface="+mj-lt"/>
              <a:buAutoNum type="arabicPeriod"/>
              <a:defRPr/>
            </a:pPr>
            <a:r>
              <a:rPr lang="el-GR" sz="2000" dirty="0" smtClean="0">
                <a:effectLst>
                  <a:outerShdw blurRad="38100" dist="38100" dir="2700000" algn="tl">
                    <a:srgbClr val="000000">
                      <a:alpha val="43137"/>
                    </a:srgbClr>
                  </a:outerShdw>
                </a:effectLst>
              </a:rPr>
              <a:t>Φέρει το βάρος της απόδειξης όσον αφορά στην</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παροχή συγκατάθεσης  (Άρθρο 7) </a:t>
            </a:r>
          </a:p>
          <a:p>
            <a:pPr marL="1257300" lvl="2" indent="-457200">
              <a:buFont typeface="+mj-lt"/>
              <a:buAutoNum type="arabicPeriod"/>
              <a:defRPr/>
            </a:pPr>
            <a:endParaRPr lang="el-GR" sz="12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Λήψη συγκατάθεσης για ανήλικους κάτω των 16 σε</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σχέση με τις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υπηρεσίες της κοινωνίας των πληροφοριών</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(Άρθρο 8)</a:t>
            </a:r>
          </a:p>
          <a:p>
            <a:pPr marL="2171700" lvl="4"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Υποχρέωση κατασκευαστών στο στάδιο του σχεδιασμού</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και</a:t>
            </a:r>
            <a:r>
              <a:rPr lang="en-US" sz="2000" dirty="0" smtClean="0">
                <a:effectLst>
                  <a:outerShdw blurRad="38100" dist="38100" dir="2700000" algn="tl">
                    <a:srgbClr val="000000">
                      <a:alpha val="43137"/>
                    </a:srgbClr>
                  </a:outerShdw>
                </a:effectLst>
              </a:rPr>
              <a:t> </a:t>
            </a:r>
            <a:r>
              <a:rPr lang="el-GR" sz="2000" dirty="0" err="1" smtClean="0">
                <a:effectLst>
                  <a:outerShdw blurRad="38100" dist="38100" dir="2700000" algn="tl">
                    <a:srgbClr val="000000">
                      <a:alpha val="43137"/>
                    </a:srgbClr>
                  </a:outerShdw>
                </a:effectLst>
              </a:rPr>
              <a:t>εξ΄ορισμού</a:t>
            </a:r>
            <a:r>
              <a:rPr lang="el-GR"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privacy by default and by</a:t>
            </a:r>
            <a:r>
              <a:rPr lang="el-GR"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design</a:t>
            </a:r>
            <a:r>
              <a:rPr lang="el-GR" sz="2000" dirty="0" smtClean="0">
                <a:effectLst>
                  <a:outerShdw blurRad="38100" dist="38100" dir="2700000" algn="tl">
                    <a:srgbClr val="000000">
                      <a:alpha val="43137"/>
                    </a:srgbClr>
                  </a:outerShdw>
                </a:effectLst>
              </a:rPr>
              <a:t>) (Άρθρο 25) </a:t>
            </a:r>
          </a:p>
          <a:p>
            <a:pPr marL="1714500" lvl="3"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Υποχρέωση καθορισμού ευθυνών μέσω συμφωνίας όταν υπάρχουν από κοινού υπεύθυνοι επεξεργασίας (Άρθρο 26) </a:t>
            </a:r>
          </a:p>
          <a:p>
            <a:pPr marL="1714500" lvl="3"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Υποχρέωση εκπροσώπησης υπευθύνων επεξεργασίας ή</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εκτελούντων την επεξεργασία μη εγκατεστημένων στην Ένωση</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(Άρθρο 27) </a:t>
            </a:r>
          </a:p>
          <a:p>
            <a:pPr marL="1714500" lvl="3"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Επιλογή εκτελούντων την επεξεργασία που παρέχουν επαρκείς διαβεβαιώσεις για την εφαρμογή κατάλληλων τεχνικών και οργανωτικών μέτρων (Άρθρο 28)</a:t>
            </a:r>
          </a:p>
          <a:p>
            <a:pPr marL="457200" indent="-457200">
              <a:buNone/>
              <a:defRPr/>
            </a:pPr>
            <a:endParaRPr lang="el-GR" sz="2000" dirty="0" smtClean="0">
              <a:effectLst>
                <a:outerShdw blurRad="38100" dist="38100" dir="2700000" algn="tl">
                  <a:srgbClr val="000000">
                    <a:alpha val="43137"/>
                  </a:srgbClr>
                </a:outerShdw>
              </a:effectLst>
            </a:endParaRPr>
          </a:p>
          <a:p>
            <a:pPr marL="457200" indent="-457200">
              <a:buFont typeface="+mj-lt"/>
              <a:buAutoNum type="arabicPeriod"/>
              <a:defRPr/>
            </a:pPr>
            <a:endParaRPr lang="el-GR" sz="2000" dirty="0" smtClean="0">
              <a:effectLst>
                <a:outerShdw blurRad="38100" dist="38100" dir="2700000" algn="tl">
                  <a:srgbClr val="000000">
                    <a:alpha val="43137"/>
                  </a:srgbClr>
                </a:outerShdw>
              </a:effectLst>
            </a:endParaRPr>
          </a:p>
          <a:p>
            <a:pPr marL="457200" indent="-457200">
              <a:buFont typeface="+mj-lt"/>
              <a:buAutoNum type="arabicPeriod"/>
              <a:defRPr/>
            </a:pPr>
            <a:endParaRPr lang="en-US" sz="2100" dirty="0" smtClean="0">
              <a:effectLst>
                <a:outerShdw blurRad="38100" dist="38100" dir="2700000" algn="tl">
                  <a:srgbClr val="000000">
                    <a:alpha val="43137"/>
                  </a:srgbClr>
                </a:outerShdw>
              </a:effectLst>
            </a:endParaRPr>
          </a:p>
          <a:p>
            <a:pPr>
              <a:buNone/>
              <a:defRPr/>
            </a:pPr>
            <a:r>
              <a:rPr lang="el-GR" sz="2800" b="1" dirty="0" smtClean="0">
                <a:solidFill>
                  <a:srgbClr val="FFFF00"/>
                </a:solidFill>
                <a:effectLst>
                  <a:outerShdw blurRad="38100" dist="38100" dir="2700000" algn="tl">
                    <a:srgbClr val="000000">
                      <a:alpha val="43137"/>
                    </a:srgbClr>
                  </a:outerShdw>
                </a:effectLst>
              </a:rPr>
              <a:t/>
            </a:r>
            <a:br>
              <a:rPr lang="el-GR" sz="2800" b="1" dirty="0" smtClean="0">
                <a:solidFill>
                  <a:srgbClr val="FFFF00"/>
                </a:solidFill>
                <a:effectLst>
                  <a:outerShdw blurRad="38100" dist="38100" dir="2700000" algn="tl">
                    <a:srgbClr val="000000">
                      <a:alpha val="43137"/>
                    </a:srgbClr>
                  </a:outerShdw>
                </a:effectLst>
              </a:rPr>
            </a:br>
            <a:r>
              <a:rPr lang="el-GR" sz="2000" b="1" dirty="0" smtClean="0"/>
              <a:t/>
            </a:r>
            <a:br>
              <a:rPr lang="el-GR" sz="2000" b="1" dirty="0" smtClean="0"/>
            </a:br>
            <a:endParaRPr lang="el-GR" sz="2200" dirty="0" smtClean="0">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eaLnBrk="1" hangingPunct="1">
              <a:buFontTx/>
              <a:buNone/>
              <a:defRPr/>
            </a:pPr>
            <a:endParaRPr lang="el-GR" sz="1800" dirty="0" smtClean="0"/>
          </a:p>
          <a:p>
            <a:pPr eaLnBrk="1" hangingPunct="1">
              <a:buFontTx/>
              <a:buNone/>
              <a:defRPr/>
            </a:pPr>
            <a:r>
              <a:rPr lang="el-GR" dirty="0" smtClean="0"/>
              <a:t> </a:t>
            </a: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404813"/>
            <a:ext cx="8002587" cy="2592387"/>
          </a:xfrm>
        </p:spPr>
        <p:txBody>
          <a:bodyPr/>
          <a:lstStyle/>
          <a:p>
            <a:pPr>
              <a:defRPr/>
            </a:pP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536" y="548680"/>
            <a:ext cx="8424936" cy="5471121"/>
          </a:xfrm>
        </p:spPr>
        <p:txBody>
          <a:bodyPr/>
          <a:lstStyle/>
          <a:p>
            <a:pPr marL="457200" indent="-457200">
              <a:buFont typeface="+mj-lt"/>
              <a:buAutoNum type="arabicPeriod" startAt="8"/>
              <a:defRPr/>
            </a:pPr>
            <a:endParaRPr lang="el-GR" sz="2100" dirty="0" smtClean="0"/>
          </a:p>
          <a:p>
            <a:pPr marL="457200" indent="-457200">
              <a:buFont typeface="+mj-lt"/>
              <a:buAutoNum type="arabicPeriod" startAt="7"/>
              <a:defRPr/>
            </a:pPr>
            <a:r>
              <a:rPr lang="el-GR" sz="2100" dirty="0" smtClean="0"/>
              <a:t>Τήρηση αρχείων των δραστηριοτήτων επεξεργασίας</a:t>
            </a:r>
            <a:r>
              <a:rPr lang="en-US" sz="2100" dirty="0" smtClean="0"/>
              <a:t> </a:t>
            </a:r>
            <a:r>
              <a:rPr lang="el-GR" sz="2100" dirty="0" smtClean="0"/>
              <a:t>(Άρθρο </a:t>
            </a:r>
            <a:r>
              <a:rPr lang="en-US" sz="2100" dirty="0" smtClean="0"/>
              <a:t>30</a:t>
            </a:r>
            <a:r>
              <a:rPr lang="el-GR" sz="2100" dirty="0" smtClean="0"/>
              <a:t>)</a:t>
            </a:r>
          </a:p>
          <a:p>
            <a:pPr marL="457200" indent="-457200">
              <a:buNone/>
              <a:defRPr/>
            </a:pPr>
            <a:endParaRPr lang="el-GR" sz="2100" dirty="0" smtClean="0"/>
          </a:p>
          <a:p>
            <a:pPr marL="457200" indent="-457200">
              <a:buFont typeface="+mj-lt"/>
              <a:buAutoNum type="arabicPeriod" startAt="8"/>
              <a:defRPr/>
            </a:pPr>
            <a:r>
              <a:rPr lang="el-GR" sz="2100" dirty="0" smtClean="0"/>
              <a:t>Υποχρέωση τήρησης της ασφάλειας της επεξεργασίας</a:t>
            </a:r>
            <a:r>
              <a:rPr lang="en-US" sz="2100" dirty="0" smtClean="0"/>
              <a:t> </a:t>
            </a:r>
            <a:r>
              <a:rPr lang="el-GR" sz="2100" dirty="0" smtClean="0"/>
              <a:t>(Άρθρο 32) </a:t>
            </a:r>
          </a:p>
          <a:p>
            <a:pPr marL="1257300" lvl="2" indent="-457200">
              <a:buFont typeface="+mj-lt"/>
              <a:buAutoNum type="arabicPeriod" startAt="8"/>
              <a:defRPr/>
            </a:pPr>
            <a:endParaRPr lang="el-GR" sz="2100" dirty="0" smtClean="0"/>
          </a:p>
          <a:p>
            <a:pPr marL="457200" indent="-457200">
              <a:buFont typeface="+mj-lt"/>
              <a:buAutoNum type="arabicPeriod" startAt="9"/>
              <a:defRPr/>
            </a:pPr>
            <a:r>
              <a:rPr lang="el-GR" sz="2100" dirty="0" smtClean="0"/>
              <a:t>Υποχρέωση γνωστοποίησης παραβιάσεων ασφάλειας (Άρθρο </a:t>
            </a:r>
            <a:r>
              <a:rPr lang="en-US" sz="2100" dirty="0" smtClean="0"/>
              <a:t>33</a:t>
            </a:r>
            <a:r>
              <a:rPr lang="el-GR" sz="2100" dirty="0" smtClean="0"/>
              <a:t>) </a:t>
            </a:r>
          </a:p>
          <a:p>
            <a:pPr marL="1257300" lvl="2" indent="-457200">
              <a:buFont typeface="+mj-lt"/>
              <a:buAutoNum type="arabicPeriod" startAt="9"/>
              <a:defRPr/>
            </a:pPr>
            <a:endParaRPr lang="el-GR" sz="2100" dirty="0" smtClean="0">
              <a:effectLst>
                <a:outerShdw blurRad="38100" dist="38100" dir="2700000" algn="tl">
                  <a:srgbClr val="000000">
                    <a:alpha val="43137"/>
                  </a:srgbClr>
                </a:outerShdw>
              </a:effectLst>
            </a:endParaRPr>
          </a:p>
          <a:p>
            <a:pPr marL="457200" indent="-457200">
              <a:buFont typeface="+mj-lt"/>
              <a:buAutoNum type="arabicPeriod" startAt="9"/>
              <a:defRPr/>
            </a:pPr>
            <a:r>
              <a:rPr lang="el-GR" sz="2100" dirty="0" smtClean="0"/>
              <a:t>Υποχρέωση ανακοίνωσης παραβιάσεων ασφάλειας </a:t>
            </a:r>
            <a:r>
              <a:rPr lang="en-US" sz="2100" dirty="0" smtClean="0"/>
              <a:t>(</a:t>
            </a:r>
            <a:r>
              <a:rPr lang="el-GR" sz="2100" dirty="0" smtClean="0"/>
              <a:t>Άρθρο 34)  </a:t>
            </a:r>
          </a:p>
          <a:p>
            <a:pPr marL="3086100" lvl="6" indent="-457200">
              <a:buFont typeface="+mj-lt"/>
              <a:buAutoNum type="arabicPeriod" startAt="9"/>
              <a:defRPr/>
            </a:pPr>
            <a:endParaRPr lang="el-GR" sz="2100" dirty="0" smtClean="0"/>
          </a:p>
          <a:p>
            <a:pPr marL="457200" indent="-457200">
              <a:buFont typeface="+mj-lt"/>
              <a:buAutoNum type="arabicPeriod" startAt="9"/>
              <a:defRPr/>
            </a:pPr>
            <a:r>
              <a:rPr lang="el-GR" sz="2100" dirty="0" smtClean="0"/>
              <a:t>Τήρηση κώδικα δεοντολογίας (Άρθρα 40 – 41)  </a:t>
            </a:r>
          </a:p>
          <a:p>
            <a:pPr marL="1257300" lvl="2" indent="-457200">
              <a:buFont typeface="+mj-lt"/>
              <a:buAutoNum type="arabicPeriod" startAt="9"/>
              <a:defRPr/>
            </a:pPr>
            <a:endParaRPr lang="el-GR" sz="2100" dirty="0" smtClean="0"/>
          </a:p>
          <a:p>
            <a:pPr marL="457200" indent="-457200">
              <a:buFont typeface="+mj-lt"/>
              <a:buAutoNum type="arabicPeriod" startAt="9"/>
              <a:defRPr/>
            </a:pPr>
            <a:r>
              <a:rPr lang="el-GR" sz="2100" dirty="0" smtClean="0"/>
              <a:t> Πιστοποίηση</a:t>
            </a:r>
            <a:r>
              <a:rPr lang="en-US" sz="2100" dirty="0" smtClean="0"/>
              <a:t> </a:t>
            </a:r>
            <a:r>
              <a:rPr lang="el-GR" sz="2100" dirty="0" smtClean="0"/>
              <a:t>(Άρθρα 42-43) </a:t>
            </a:r>
          </a:p>
          <a:p>
            <a:pPr marL="1257300" lvl="2" indent="-457200">
              <a:buNone/>
              <a:defRPr/>
            </a:pPr>
            <a:endParaRPr lang="en-US" sz="2100" dirty="0" smtClean="0"/>
          </a:p>
          <a:p>
            <a:pPr marL="457200" indent="-457200">
              <a:buNone/>
              <a:defRPr/>
            </a:pPr>
            <a:endParaRPr lang="el-GR" sz="2200" dirty="0" smtClean="0">
              <a:effectLst>
                <a:outerShdw blurRad="38100" dist="38100" dir="2700000" algn="tl">
                  <a:srgbClr val="000000">
                    <a:alpha val="43137"/>
                  </a:srgbClr>
                </a:outerShdw>
              </a:effectLst>
            </a:endParaRPr>
          </a:p>
          <a:p>
            <a:pPr marL="457200" indent="-457200">
              <a:buNone/>
              <a:defRPr/>
            </a:pPr>
            <a:endParaRPr lang="el-GR" sz="1900" dirty="0" smtClean="0">
              <a:effectLst>
                <a:outerShdw blurRad="38100" dist="38100" dir="2700000" algn="tl">
                  <a:srgbClr val="000000">
                    <a:alpha val="43137"/>
                  </a:srgbClr>
                </a:outerShdw>
              </a:effectLst>
            </a:endParaRPr>
          </a:p>
          <a:p>
            <a:pPr marL="1714500" lvl="3" indent="-457200">
              <a:buNone/>
              <a:defRPr/>
            </a:pPr>
            <a:r>
              <a:rPr lang="el-GR" sz="1200" dirty="0" smtClean="0"/>
              <a:t>     </a:t>
            </a:r>
          </a:p>
          <a:p>
            <a:pPr marL="457200" indent="-457200">
              <a:buNone/>
              <a:defRPr/>
            </a:pPr>
            <a:r>
              <a:rPr lang="el-GR" sz="2400" dirty="0" smtClean="0"/>
              <a:t>     </a:t>
            </a:r>
            <a:endParaRPr lang="el-GR" sz="2000" dirty="0" smtClean="0">
              <a:effectLst>
                <a:outerShdw blurRad="38100" dist="38100" dir="2700000" algn="tl">
                  <a:srgbClr val="000000">
                    <a:alpha val="43137"/>
                  </a:srgbClr>
                </a:outerShdw>
              </a:effectLst>
            </a:endParaRPr>
          </a:p>
          <a:p>
            <a:pPr marL="457200" indent="-457200">
              <a:buFontTx/>
              <a:buNone/>
              <a:defRPr/>
            </a:pPr>
            <a:endParaRPr lang="el-GR" sz="2200" dirty="0" smtClean="0">
              <a:effectLst>
                <a:outerShdw blurRad="38100" dist="38100" dir="2700000" algn="tl">
                  <a:srgbClr val="000000">
                    <a:alpha val="43137"/>
                  </a:srgbClr>
                </a:outerShdw>
              </a:effectLst>
            </a:endParaRPr>
          </a:p>
          <a:p>
            <a:pPr marL="457200" indent="-457200">
              <a:buNone/>
              <a:defRPr/>
            </a:pPr>
            <a:r>
              <a:rPr lang="el-GR" sz="2200" dirty="0" smtClean="0">
                <a:effectLst>
                  <a:outerShdw blurRad="38100" dist="38100" dir="2700000" algn="tl">
                    <a:srgbClr val="000000">
                      <a:alpha val="43137"/>
                    </a:srgbClr>
                  </a:outerShdw>
                </a:effectLst>
              </a:rPr>
              <a:t/>
            </a:r>
            <a:br>
              <a:rPr lang="el-GR" sz="2200" dirty="0" smtClean="0">
                <a:effectLst>
                  <a:outerShdw blurRad="38100" dist="38100" dir="2700000" algn="tl">
                    <a:srgbClr val="000000">
                      <a:alpha val="43137"/>
                    </a:srgbClr>
                  </a:outerShdw>
                </a:effectLst>
              </a:rPr>
            </a:b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3B0B1BF0-52CF-457D-9E8C-8A57DCD94E8B}" type="slidenum">
              <a:rPr lang="el-GR" smtClean="0"/>
              <a:pPr>
                <a:defRPr/>
              </a:pPr>
              <a:t>15</a:t>
            </a:fld>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7F01A254-4687-49DE-A700-2E59B3164D48}" type="slidenum">
              <a:rPr lang="el-GR" altLang="en-US" sz="1400" smtClean="0">
                <a:latin typeface="Arial" charset="0"/>
              </a:rPr>
              <a:pPr>
                <a:spcBef>
                  <a:spcPct val="0"/>
                </a:spcBef>
                <a:buClrTx/>
                <a:buSzTx/>
                <a:buFontTx/>
                <a:buNone/>
                <a:defRPr/>
              </a:pPr>
              <a:t>16</a:t>
            </a:fld>
            <a:endParaRPr lang="el-GR" altLang="en-US" sz="1400" smtClean="0">
              <a:latin typeface="Arial" charset="0"/>
            </a:endParaRPr>
          </a:p>
        </p:txBody>
      </p:sp>
      <p:sp>
        <p:nvSpPr>
          <p:cNvPr id="6147" name="Rectangle 3"/>
          <p:cNvSpPr>
            <a:spLocks noGrp="1" noChangeArrowheads="1"/>
          </p:cNvSpPr>
          <p:nvPr>
            <p:ph type="body" idx="1"/>
          </p:nvPr>
        </p:nvSpPr>
        <p:spPr>
          <a:xfrm>
            <a:off x="323850" y="0"/>
            <a:ext cx="8569325" cy="6453188"/>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200" b="1" dirty="0" smtClean="0">
                <a:solidFill>
                  <a:srgbClr val="FFFF00"/>
                </a:solidFill>
                <a:effectLst>
                  <a:outerShdw blurRad="38100" dist="38100" dir="2700000" algn="tl">
                    <a:srgbClr val="000000">
                      <a:alpha val="43137"/>
                    </a:srgbClr>
                  </a:outerShdw>
                </a:effectLst>
              </a:rPr>
              <a:t>    13. Διενέργεια Εκτίμησης Αντικτύπου</a:t>
            </a: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(ΕΑ) (Άρθρο 35) και Προηγούμενη Διαβούλευση (Άρθρο 36)</a:t>
            </a:r>
          </a:p>
          <a:p>
            <a:pPr lvl="5">
              <a:buFontTx/>
              <a:buNone/>
              <a:defRPr/>
            </a:pPr>
            <a:endParaRPr lang="el-GR" sz="10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100" dirty="0" smtClean="0"/>
              <a:t>Σημαντικό εργαλείο συμμόρφωσης με την Αρχή της Λογοδοσίας</a:t>
            </a:r>
          </a:p>
          <a:p>
            <a:pPr>
              <a:buFont typeface="Wingdings" pitchFamily="2" charset="2"/>
              <a:buChar char="Ø"/>
              <a:defRPr/>
            </a:pPr>
            <a:r>
              <a:rPr lang="el-GR" sz="2100" dirty="0" smtClean="0"/>
              <a:t>Εντοπίζει τους κινδύνους της επεξεργασίας και καθορίζει τα μέτρα που θα ληφθούν για αντιμετώπιση/ελαχιστοποίηση τους</a:t>
            </a:r>
          </a:p>
          <a:p>
            <a:pPr lvl="7">
              <a:buFontTx/>
              <a:buNone/>
              <a:defRPr/>
            </a:pPr>
            <a:endParaRPr lang="el-GR" sz="900" dirty="0" smtClean="0"/>
          </a:p>
          <a:p>
            <a:pPr>
              <a:buFont typeface="Wingdings" pitchFamily="2" charset="2"/>
              <a:buChar char="Ø"/>
              <a:defRPr/>
            </a:pPr>
            <a:r>
              <a:rPr lang="el-GR" sz="2100" b="1" dirty="0" smtClean="0">
                <a:solidFill>
                  <a:srgbClr val="FFC000"/>
                </a:solidFill>
              </a:rPr>
              <a:t>Διενεργείται από τον υπεύθυνο επεξεργασίας με τη βοήθεια/συμβουλή του ΥΠΔ: </a:t>
            </a:r>
          </a:p>
          <a:p>
            <a:pPr>
              <a:defRPr/>
            </a:pPr>
            <a:r>
              <a:rPr lang="el-GR" sz="2100" dirty="0" smtClean="0"/>
              <a:t>Δεν απαιτείται σε κάθε πράξη επεξεργασίας </a:t>
            </a:r>
            <a:r>
              <a:rPr lang="el-GR" sz="2100" b="1" dirty="0" smtClean="0"/>
              <a:t>αλλά μόνο όταν υπάρχει υψηλός κίνδυνος (ιδίως με τη χρήση νέων τεχνολογιών) για τα δικαιώματα και τις ελευθερίες των φυσικών προσώπων </a:t>
            </a:r>
            <a:r>
              <a:rPr lang="el-GR" sz="2100" i="1" dirty="0" smtClean="0"/>
              <a:t>(περιλαμβανομένων και επεξεργασιών πριν τις 25.05.2018, δεδομένου ότι, ενδέχεται να επιφέρουν υψηλό κίνδυνο για τα δικαιώματα και τις ελευθερίες φυσικών προσώπων. Π.χ. χρησιμοποιείται πλέον μια νέα τεχνολογία ή επειδή τα προσωπικά δεδομένα χρησιμοποιούνται για διαφορετικό σκοπό</a:t>
            </a:r>
          </a:p>
          <a:p>
            <a:pPr>
              <a:defRPr/>
            </a:pPr>
            <a:r>
              <a:rPr lang="el-GR" sz="2100" dirty="0" smtClean="0"/>
              <a:t>Πριν από την επεξεργασία </a:t>
            </a:r>
            <a:r>
              <a:rPr lang="el-GR" sz="2100" b="1" dirty="0" smtClean="0"/>
              <a:t>(δηλ. στο σχεδιασμό της πράξης επεξεργασίας)</a:t>
            </a:r>
            <a:r>
              <a:rPr lang="el-GR" sz="2100" dirty="0" smtClean="0"/>
              <a:t> και ενημερώνεται κάθε φορά που αλλάζει ο κίνδυνος ή κάθε 3 χρόνια</a:t>
            </a:r>
            <a:endParaRPr lang="en-US" sz="2100" dirty="0" smtClean="0"/>
          </a:p>
          <a:p>
            <a:pPr>
              <a:defRPr/>
            </a:pPr>
            <a:endParaRPr lang="el-GR" sz="2200" dirty="0" smtClean="0"/>
          </a:p>
          <a:p>
            <a:pPr lvl="4">
              <a:buFont typeface="Wingdings" pitchFamily="2" charset="2"/>
              <a:buNone/>
              <a:defRPr/>
            </a:pPr>
            <a:endParaRPr lang="el-GR" sz="2200" dirty="0" smtClean="0"/>
          </a:p>
          <a:p>
            <a:pPr>
              <a:buFontTx/>
              <a:buNone/>
              <a:defRPr/>
            </a:pPr>
            <a:endParaRPr lang="el-GR" sz="1800" dirty="0" smtClean="0">
              <a:effectLst>
                <a:outerShdw blurRad="38100" dist="38100" dir="2700000" algn="tl">
                  <a:srgbClr val="000000">
                    <a:alpha val="43137"/>
                  </a:srgbClr>
                </a:outerShdw>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52DB9FD-FB08-427A-A74D-65BFA0AC5420}" type="slidenum">
              <a:rPr lang="el-GR" altLang="en-US" sz="1400" smtClean="0">
                <a:latin typeface="Arial" charset="0"/>
              </a:rPr>
              <a:pPr>
                <a:spcBef>
                  <a:spcPct val="0"/>
                </a:spcBef>
                <a:buClrTx/>
                <a:buSzTx/>
                <a:buFontTx/>
                <a:buNone/>
                <a:defRPr/>
              </a:pPr>
              <a:t>17</a:t>
            </a:fld>
            <a:endParaRPr lang="el-GR" altLang="en-US" sz="1400" smtClean="0">
              <a:latin typeface="Arial" charset="0"/>
            </a:endParaRPr>
          </a:p>
        </p:txBody>
      </p:sp>
      <p:sp>
        <p:nvSpPr>
          <p:cNvPr id="6147" name="Rectangle 3"/>
          <p:cNvSpPr>
            <a:spLocks noGrp="1" noChangeArrowheads="1"/>
          </p:cNvSpPr>
          <p:nvPr>
            <p:ph type="body" idx="1"/>
          </p:nvPr>
        </p:nvSpPr>
        <p:spPr>
          <a:xfrm>
            <a:off x="323528" y="0"/>
            <a:ext cx="8353425" cy="6264275"/>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endParaRPr lang="el-GR" sz="2000" dirty="0" smtClean="0"/>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graphicFrame>
        <p:nvGraphicFramePr>
          <p:cNvPr id="6" name="Diagram 5"/>
          <p:cNvGraphicFramePr/>
          <p:nvPr/>
        </p:nvGraphicFramePr>
        <p:xfrm>
          <a:off x="323528" y="836712"/>
          <a:ext cx="828092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nvGraphicFramePr>
        <p:xfrm>
          <a:off x="1115616" y="188640"/>
          <a:ext cx="6336704" cy="457200"/>
        </p:xfrm>
        <a:graphic>
          <a:graphicData uri="http://schemas.openxmlformats.org/drawingml/2006/table">
            <a:tbl>
              <a:tblPr firstRow="1" bandRow="1">
                <a:tableStyleId>{5C22544A-7EE6-4342-B048-85BDC9FD1C3A}</a:tableStyleId>
              </a:tblPr>
              <a:tblGrid>
                <a:gridCol w="6336704"/>
              </a:tblGrid>
              <a:tr h="288032">
                <a:tc>
                  <a:txBody>
                    <a:bodyPr/>
                    <a:lstStyle/>
                    <a:p>
                      <a:pPr algn="ctr"/>
                      <a:r>
                        <a:rPr lang="el-GR" sz="2400" dirty="0" smtClean="0">
                          <a:solidFill>
                            <a:schemeClr val="bg2"/>
                          </a:solidFill>
                        </a:rPr>
                        <a:t>Τι περιλαμβάνει η Εκτίμηση Αντικτύπου</a:t>
                      </a:r>
                      <a:endParaRPr lang="el-GR" sz="2400" dirty="0">
                        <a:solidFill>
                          <a:schemeClr val="bg2"/>
                        </a:solidFill>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52DB9FD-FB08-427A-A74D-65BFA0AC5420}" type="slidenum">
              <a:rPr lang="el-GR" altLang="en-US" sz="1400" smtClean="0">
                <a:latin typeface="Arial" charset="0"/>
              </a:rPr>
              <a:pPr>
                <a:spcBef>
                  <a:spcPct val="0"/>
                </a:spcBef>
                <a:buClrTx/>
                <a:buSzTx/>
                <a:buFontTx/>
                <a:buNone/>
                <a:defRPr/>
              </a:pPr>
              <a:t>18</a:t>
            </a:fld>
            <a:endParaRPr lang="el-GR" altLang="en-US" sz="1400" smtClean="0">
              <a:latin typeface="Arial" charset="0"/>
            </a:endParaRPr>
          </a:p>
        </p:txBody>
      </p:sp>
      <p:sp>
        <p:nvSpPr>
          <p:cNvPr id="6147" name="Rectangle 3"/>
          <p:cNvSpPr>
            <a:spLocks noGrp="1" noChangeArrowheads="1"/>
          </p:cNvSpPr>
          <p:nvPr>
            <p:ph type="body" idx="1"/>
          </p:nvPr>
        </p:nvSpPr>
        <p:spPr>
          <a:xfrm>
            <a:off x="539750" y="188913"/>
            <a:ext cx="8353425" cy="6264275"/>
          </a:xfrm>
          <a:effectLst>
            <a:outerShdw dist="35921" dir="2700000" algn="ctr" rotWithShape="0">
              <a:schemeClr val="bg2"/>
            </a:outerShdw>
          </a:effectLst>
        </p:spPr>
        <p:txBody>
          <a:bodyPr/>
          <a:lstStyle/>
          <a:p>
            <a:pPr eaLnBrk="1" hangingPunct="1">
              <a:buFontTx/>
              <a:buNone/>
              <a:defRPr/>
            </a:pPr>
            <a:endParaRPr lang="el-GR" sz="1000" dirty="0" smtClean="0"/>
          </a:p>
          <a:p>
            <a:pPr>
              <a:buFont typeface="Wingdings" pitchFamily="2" charset="2"/>
              <a:buChar char="Ø"/>
              <a:defRPr/>
            </a:pPr>
            <a:r>
              <a:rPr lang="el-GR" sz="2100" b="1" dirty="0" smtClean="0">
                <a:solidFill>
                  <a:srgbClr val="FFC000"/>
                </a:solidFill>
              </a:rPr>
              <a:t>Παραδείγματα επεξεργασιών που ενδεχομένως να μην απαιτείται ΕΑ:</a:t>
            </a:r>
          </a:p>
          <a:p>
            <a:pPr lvl="2">
              <a:buNone/>
              <a:defRPr/>
            </a:pPr>
            <a:endParaRPr lang="el-GR" sz="1300" b="1" dirty="0" smtClean="0">
              <a:solidFill>
                <a:srgbClr val="FFC000"/>
              </a:solidFill>
            </a:endParaRPr>
          </a:p>
          <a:p>
            <a:pPr>
              <a:defRPr/>
            </a:pPr>
            <a:r>
              <a:rPr lang="el-GR" sz="2100" dirty="0" smtClean="0"/>
              <a:t>Ιδιώτης δικηγόρος που επεξεργάζεται δεδομένα των πελατών του</a:t>
            </a:r>
            <a:r>
              <a:rPr lang="en-US" sz="2100" dirty="0" smtClean="0"/>
              <a:t> (</a:t>
            </a:r>
            <a:r>
              <a:rPr lang="el-GR" sz="2100" dirty="0" err="1" smtClean="0"/>
              <a:t>Πρ</a:t>
            </a:r>
            <a:r>
              <a:rPr lang="el-GR" sz="2100" dirty="0" smtClean="0"/>
              <a:t>. 91)</a:t>
            </a:r>
          </a:p>
          <a:p>
            <a:pPr lvl="2">
              <a:defRPr/>
            </a:pPr>
            <a:endParaRPr lang="el-GR" sz="1300" dirty="0" smtClean="0"/>
          </a:p>
          <a:p>
            <a:pPr>
              <a:defRPr/>
            </a:pPr>
            <a:r>
              <a:rPr lang="el-GR" sz="2100" dirty="0" smtClean="0"/>
              <a:t>Εταιρεία που δραστηριοποιείται στο ηλεκτρονικό εμπόριο, διαφημίζει στην ιστοσελίδα της περιορισμένες πληροφορίες καταναλωτών με βάση τις προτιμήσεις / προηγούμενες αγορές τους</a:t>
            </a:r>
          </a:p>
          <a:p>
            <a:pPr lvl="4">
              <a:defRPr/>
            </a:pPr>
            <a:endParaRPr lang="el-GR" sz="1300" dirty="0" smtClean="0"/>
          </a:p>
          <a:p>
            <a:pPr>
              <a:defRPr/>
            </a:pPr>
            <a:r>
              <a:rPr lang="el-GR" sz="2100" dirty="0" smtClean="0"/>
              <a:t>Όταν μια επεξεργασία έχει νομική βάση το δίκαιο της Ένωσης ή το δίκαιο κράτους μέλους, </a:t>
            </a:r>
            <a:r>
              <a:rPr lang="el-GR" sz="2100" b="1" dirty="0" smtClean="0"/>
              <a:t>όταν το εν λόγω δίκαιο ρυθμίζει τη συγκεκριμένη πράξη επεξεργασίας και έχει διενεργηθεί ήδη ΕΑ</a:t>
            </a:r>
          </a:p>
          <a:p>
            <a:pPr>
              <a:buFontTx/>
              <a:buNone/>
              <a:defRPr/>
            </a:pPr>
            <a:endParaRPr lang="el-GR" sz="2000" dirty="0" smtClean="0"/>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7DB844C-38E6-4E59-A9B1-2CB80B1A31DC}" type="slidenum">
              <a:rPr lang="el-GR" altLang="en-US" sz="1400" smtClean="0">
                <a:latin typeface="Arial" charset="0"/>
              </a:rPr>
              <a:pPr>
                <a:spcBef>
                  <a:spcPct val="0"/>
                </a:spcBef>
                <a:buClrTx/>
                <a:buSzTx/>
                <a:buFontTx/>
                <a:buNone/>
                <a:defRPr/>
              </a:pPr>
              <a:t>19</a:t>
            </a:fld>
            <a:endParaRPr lang="el-GR" altLang="en-US" sz="1400" smtClean="0">
              <a:latin typeface="Arial" charset="0"/>
            </a:endParaRPr>
          </a:p>
        </p:txBody>
      </p:sp>
      <p:sp>
        <p:nvSpPr>
          <p:cNvPr id="6147" name="Rectangle 3"/>
          <p:cNvSpPr>
            <a:spLocks noGrp="1" noChangeArrowheads="1"/>
          </p:cNvSpPr>
          <p:nvPr>
            <p:ph type="body" idx="1"/>
          </p:nvPr>
        </p:nvSpPr>
        <p:spPr>
          <a:xfrm>
            <a:off x="251520" y="115888"/>
            <a:ext cx="8640960" cy="6337300"/>
          </a:xfrm>
          <a:effectLst>
            <a:outerShdw dist="35921" dir="2700000" algn="ctr" rotWithShape="0">
              <a:schemeClr val="bg2"/>
            </a:outerShdw>
          </a:effectLst>
        </p:spPr>
        <p:txBody>
          <a:bodyPr/>
          <a:lstStyle/>
          <a:p>
            <a:pPr>
              <a:buFontTx/>
              <a:buNone/>
              <a:defRPr/>
            </a:pPr>
            <a:r>
              <a:rPr lang="el-GR" sz="2200" b="1" dirty="0" smtClean="0">
                <a:solidFill>
                  <a:srgbClr val="FFFF00"/>
                </a:solidFill>
                <a:effectLst>
                  <a:outerShdw blurRad="38100" dist="38100" dir="2700000" algn="tl">
                    <a:srgbClr val="000000">
                      <a:alpha val="43137"/>
                    </a:srgbClr>
                  </a:outerShdw>
                </a:effectLst>
              </a:rPr>
              <a:t>   </a:t>
            </a:r>
            <a:r>
              <a:rPr lang="en-US" sz="2200" b="1" dirty="0" smtClean="0">
                <a:solidFill>
                  <a:srgbClr val="FFFF00"/>
                </a:solidFill>
                <a:effectLst>
                  <a:outerShdw blurRad="38100" dist="38100" dir="2700000" algn="tl">
                    <a:srgbClr val="000000">
                      <a:alpha val="43137"/>
                    </a:srgbClr>
                  </a:outerShdw>
                </a:effectLst>
              </a:rPr>
              <a:t>14. </a:t>
            </a:r>
            <a:r>
              <a:rPr lang="el-GR" sz="2200" b="1" dirty="0" smtClean="0">
                <a:solidFill>
                  <a:srgbClr val="FFFF00"/>
                </a:solidFill>
                <a:effectLst>
                  <a:outerShdw blurRad="38100" dist="38100" dir="2700000" algn="tl">
                    <a:srgbClr val="000000">
                      <a:alpha val="43137"/>
                    </a:srgbClr>
                  </a:outerShdw>
                </a:effectLst>
              </a:rPr>
              <a:t>Υποχρέωση διορισμού Υπεύθυνου Προστασίας Δεδομένων (ΥΠΔ)</a:t>
            </a: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(Άρθρα 37-39)</a:t>
            </a:r>
          </a:p>
          <a:p>
            <a:pPr lvl="4">
              <a:buFontTx/>
              <a:buNone/>
              <a:defRPr/>
            </a:pPr>
            <a:r>
              <a:rPr lang="el-GR" sz="1000" b="1" dirty="0" smtClean="0">
                <a:solidFill>
                  <a:srgbClr val="FFFF00"/>
                </a:solidFill>
                <a:effectLst>
                  <a:outerShdw blurRad="38100" dist="38100" dir="2700000" algn="tl">
                    <a:srgbClr val="000000">
                      <a:alpha val="43137"/>
                    </a:srgbClr>
                  </a:outerShdw>
                </a:effectLst>
              </a:rPr>
              <a:t>    </a:t>
            </a:r>
          </a:p>
          <a:p>
            <a:pPr>
              <a:buFontTx/>
              <a:buNone/>
              <a:defRPr/>
            </a:pPr>
            <a:r>
              <a:rPr lang="el-GR" sz="2200" b="1" dirty="0" smtClean="0">
                <a:solidFill>
                  <a:srgbClr val="FFFF00"/>
                </a:solidFill>
                <a:effectLst>
                  <a:outerShdw blurRad="38100" dist="38100" dir="2700000" algn="tl">
                    <a:srgbClr val="000000">
                      <a:alpha val="43137"/>
                    </a:srgbClr>
                  </a:outerShdw>
                </a:effectLst>
              </a:rPr>
              <a:t>    </a:t>
            </a:r>
            <a:r>
              <a:rPr lang="el-GR" sz="2100" b="1" dirty="0" smtClean="0">
                <a:solidFill>
                  <a:srgbClr val="FFFF00"/>
                </a:solidFill>
                <a:effectLst>
                  <a:outerShdw blurRad="38100" dist="38100" dir="2700000" algn="tl">
                    <a:srgbClr val="000000">
                      <a:alpha val="43137"/>
                    </a:srgbClr>
                  </a:outerShdw>
                </a:effectLst>
              </a:rPr>
              <a:t>Πότε υπάρχει υποχρέωση διορισμού ΥΠΔ;</a:t>
            </a:r>
          </a:p>
          <a:p>
            <a:pPr>
              <a:defRPr/>
            </a:pPr>
            <a:r>
              <a:rPr lang="el-GR" sz="2000" dirty="0" smtClean="0">
                <a:effectLst>
                  <a:outerShdw blurRad="38100" dist="38100" dir="2700000" algn="tl">
                    <a:srgbClr val="000000">
                      <a:alpha val="43137"/>
                    </a:srgbClr>
                  </a:outerShdw>
                </a:effectLst>
              </a:rPr>
              <a:t>Όταν η επεξεργασία εκτελείται από δημόσια αρχή (συμπεριλαμβανομένων των νομικών προσώπων δημοσίου δικαίου)</a:t>
            </a:r>
          </a:p>
          <a:p>
            <a:pPr>
              <a:defRPr/>
            </a:pPr>
            <a:r>
              <a:rPr lang="el-GR" sz="2000" dirty="0" smtClean="0">
                <a:effectLst>
                  <a:outerShdw blurRad="38100" dist="38100" dir="2700000" algn="tl">
                    <a:srgbClr val="000000">
                      <a:alpha val="43137"/>
                    </a:srgbClr>
                  </a:outerShdw>
                </a:effectLst>
              </a:rPr>
              <a:t>Όταν γίνεται </a:t>
            </a:r>
            <a:r>
              <a:rPr lang="el-GR" sz="2000" u="sng" dirty="0" smtClean="0">
                <a:effectLst>
                  <a:outerShdw blurRad="38100" dist="38100" dir="2700000" algn="tl">
                    <a:srgbClr val="000000">
                      <a:alpha val="43137"/>
                    </a:srgbClr>
                  </a:outerShdw>
                </a:effectLst>
              </a:rPr>
              <a:t>τακτική και συστηματική παρακολούθηση </a:t>
            </a:r>
            <a:r>
              <a:rPr lang="el-GR" sz="2000" dirty="0" smtClean="0">
                <a:effectLst>
                  <a:outerShdw blurRad="38100" dist="38100" dir="2700000" algn="tl">
                    <a:srgbClr val="000000">
                      <a:alpha val="43137"/>
                    </a:srgbClr>
                  </a:outerShdw>
                </a:effectLst>
              </a:rPr>
              <a:t>των υποκειμένων </a:t>
            </a:r>
            <a:r>
              <a:rPr lang="el-GR" sz="2000" b="1" dirty="0" smtClean="0">
                <a:solidFill>
                  <a:srgbClr val="FFC000"/>
                </a:solidFill>
                <a:effectLst>
                  <a:outerShdw blurRad="38100" dist="38100" dir="2700000" algn="tl">
                    <a:srgbClr val="000000">
                      <a:alpha val="43137"/>
                    </a:srgbClr>
                  </a:outerShdw>
                </a:effectLst>
              </a:rPr>
              <a:t>σε μεγάλη κλίμακα</a:t>
            </a:r>
          </a:p>
          <a:p>
            <a:pPr>
              <a:defRPr/>
            </a:pPr>
            <a:r>
              <a:rPr lang="el-GR" sz="2000" dirty="0" smtClean="0">
                <a:effectLst>
                  <a:outerShdw blurRad="38100" dist="38100" dir="2700000" algn="tl">
                    <a:srgbClr val="000000">
                      <a:alpha val="43137"/>
                    </a:srgbClr>
                  </a:outerShdw>
                </a:effectLst>
              </a:rPr>
              <a:t>Όταν τυγχάνουν επεξεργασίας ειδικές κατηγορίες δεδομένων </a:t>
            </a:r>
            <a:endParaRPr lang="en-US" sz="2000" dirty="0" smtClean="0">
              <a:effectLst>
                <a:outerShdw blurRad="38100" dist="38100" dir="2700000" algn="tl">
                  <a:srgbClr val="000000">
                    <a:alpha val="43137"/>
                  </a:srgbClr>
                </a:outerShdw>
              </a:effectLst>
            </a:endParaRPr>
          </a:p>
          <a:p>
            <a:pPr>
              <a:buNone/>
              <a:defRPr/>
            </a:pP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ή δεδομένα που αφορούν ποινικές καταδίκες και αδικήματα</a:t>
            </a:r>
            <a:endParaRPr lang="en-US" sz="2000" dirty="0" smtClean="0">
              <a:effectLst>
                <a:outerShdw blurRad="38100" dist="38100" dir="2700000" algn="tl">
                  <a:srgbClr val="000000">
                    <a:alpha val="43137"/>
                  </a:srgbClr>
                </a:outerShdw>
              </a:effectLst>
            </a:endParaRPr>
          </a:p>
          <a:p>
            <a:pPr>
              <a:buNone/>
              <a:defRPr/>
            </a:pPr>
            <a:r>
              <a:rPr lang="en-US" sz="2000" b="1" dirty="0" smtClean="0">
                <a:solidFill>
                  <a:srgbClr val="FFC000"/>
                </a:solidFill>
                <a:effectLst>
                  <a:outerShdw blurRad="38100" dist="38100" dir="2700000" algn="tl">
                    <a:srgbClr val="000000">
                      <a:alpha val="43137"/>
                    </a:srgbClr>
                  </a:outerShdw>
                </a:effectLst>
              </a:rPr>
              <a:t>     </a:t>
            </a:r>
            <a:r>
              <a:rPr lang="el-GR" sz="2000" b="1" dirty="0" smtClean="0">
                <a:solidFill>
                  <a:srgbClr val="FFC000"/>
                </a:solidFill>
                <a:effectLst>
                  <a:outerShdw blurRad="38100" dist="38100" dir="2700000" algn="tl">
                    <a:srgbClr val="000000">
                      <a:alpha val="43137"/>
                    </a:srgbClr>
                  </a:outerShdw>
                </a:effectLst>
              </a:rPr>
              <a:t>σε μεγάλη κλίμακα</a:t>
            </a:r>
            <a:endParaRPr lang="el-GR" sz="2000" dirty="0" smtClean="0">
              <a:effectLst>
                <a:outerShdw blurRad="38100" dist="38100" dir="2700000" algn="tl">
                  <a:srgbClr val="000000">
                    <a:alpha val="43137"/>
                  </a:srgbClr>
                </a:outerShdw>
              </a:effectLst>
            </a:endParaRPr>
          </a:p>
          <a:p>
            <a:pPr lvl="7">
              <a:buFontTx/>
              <a:buNone/>
              <a:defRPr/>
            </a:pPr>
            <a:r>
              <a:rPr lang="el-GR" sz="1600" dirty="0" smtClean="0"/>
              <a:t>    </a:t>
            </a:r>
          </a:p>
          <a:p>
            <a:pPr>
              <a:buFontTx/>
              <a:buNone/>
              <a:defRPr/>
            </a:pPr>
            <a:r>
              <a:rPr lang="el-GR" sz="2000" b="1" dirty="0" smtClean="0">
                <a:solidFill>
                  <a:srgbClr val="FFC000"/>
                </a:solidFill>
              </a:rPr>
              <a:t>     Μεγάλη κλίμακα:</a:t>
            </a:r>
          </a:p>
          <a:p>
            <a:pPr>
              <a:buFont typeface="Wingdings" pitchFamily="2" charset="2"/>
              <a:buChar char="v"/>
              <a:defRPr/>
            </a:pPr>
            <a:r>
              <a:rPr lang="el-GR" sz="2000" dirty="0" smtClean="0"/>
              <a:t>Γίνεται επεξεργασία σημαντικής ποσότητας δεδομένων ή για μεγάλη διάρκεια ή </a:t>
            </a:r>
          </a:p>
          <a:p>
            <a:pPr>
              <a:buFont typeface="Wingdings" pitchFamily="2" charset="2"/>
              <a:buChar char="v"/>
              <a:defRPr/>
            </a:pPr>
            <a:r>
              <a:rPr lang="el-GR" sz="2000" dirty="0" smtClean="0"/>
              <a:t>Επηρεάζεται μεγάλος αριθμός προσώπων ή</a:t>
            </a:r>
          </a:p>
          <a:p>
            <a:pPr>
              <a:buFont typeface="Wingdings" pitchFamily="2" charset="2"/>
              <a:buChar char="v"/>
              <a:defRPr/>
            </a:pPr>
            <a:r>
              <a:rPr lang="el-GR" sz="2000" dirty="0" smtClean="0"/>
              <a:t>Χρησιμοποιείται νέα τεχνολογία που ελλοχεύει ψηλούς κινδύνους</a:t>
            </a:r>
          </a:p>
          <a:p>
            <a:pPr>
              <a:buFont typeface="Wingdings" pitchFamily="2" charset="2"/>
              <a:buChar char="v"/>
              <a:defRPr/>
            </a:pPr>
            <a:r>
              <a:rPr lang="el-GR" sz="2000" dirty="0" smtClean="0"/>
              <a:t>Η επεξεργασία καλύπτει μεγάλη γεωγραφική περιοχή</a:t>
            </a:r>
          </a:p>
          <a:p>
            <a:pPr>
              <a:buFontTx/>
              <a:buNone/>
              <a:defRPr/>
            </a:pPr>
            <a:endParaRPr lang="el-GR" sz="24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ABF4C79-A332-4305-B70E-7C39E3BB9295}" type="slidenum">
              <a:rPr lang="el-GR" altLang="en-US" sz="1400" smtClean="0">
                <a:latin typeface="Arial" charset="0"/>
              </a:rPr>
              <a:pPr>
                <a:spcBef>
                  <a:spcPct val="0"/>
                </a:spcBef>
                <a:buClrTx/>
                <a:buSzTx/>
                <a:buFontTx/>
                <a:buNone/>
                <a:defRPr/>
              </a:pPr>
              <a:t>2</a:t>
            </a:fld>
            <a:endParaRPr lang="el-GR" altLang="en-US" sz="1400" smtClean="0">
              <a:latin typeface="Arial" charset="0"/>
            </a:endParaRPr>
          </a:p>
        </p:txBody>
      </p:sp>
      <p:sp>
        <p:nvSpPr>
          <p:cNvPr id="6146" name="Rectangle 2"/>
          <p:cNvSpPr>
            <a:spLocks noGrp="1" noChangeArrowheads="1"/>
          </p:cNvSpPr>
          <p:nvPr>
            <p:ph type="title"/>
          </p:nvPr>
        </p:nvSpPr>
        <p:spPr>
          <a:xfrm>
            <a:off x="827088" y="292100"/>
            <a:ext cx="7859712" cy="1192684"/>
          </a:xfrm>
          <a:effectLst>
            <a:outerShdw dist="35921" dir="2700000" algn="ctr" rotWithShape="0">
              <a:schemeClr val="bg2"/>
            </a:outerShdw>
          </a:effectLst>
        </p:spPr>
        <p:txBody>
          <a:bodyPr/>
          <a:lstStyle/>
          <a:p>
            <a:pPr algn="ctr" eaLnBrk="1" hangingPunct="1">
              <a:defRPr/>
            </a:pPr>
            <a:r>
              <a:rPr lang="el-GR" sz="3200" b="1" dirty="0" smtClean="0">
                <a:solidFill>
                  <a:srgbClr val="FFC000"/>
                </a:solidFill>
              </a:rPr>
              <a:t>Πρωτογενές Δίκαιο</a:t>
            </a:r>
          </a:p>
        </p:txBody>
      </p:sp>
      <p:sp>
        <p:nvSpPr>
          <p:cNvPr id="6147" name="Rectangle 3"/>
          <p:cNvSpPr>
            <a:spLocks noGrp="1" noChangeArrowheads="1"/>
          </p:cNvSpPr>
          <p:nvPr>
            <p:ph type="body" idx="1"/>
          </p:nvPr>
        </p:nvSpPr>
        <p:spPr>
          <a:xfrm>
            <a:off x="827088" y="1412777"/>
            <a:ext cx="7859712" cy="4968974"/>
          </a:xfrm>
          <a:effectLst>
            <a:outerShdw dist="35921" dir="2700000" algn="ctr" rotWithShape="0">
              <a:schemeClr val="bg2"/>
            </a:outerShdw>
          </a:effectLst>
        </p:spPr>
        <p:txBody>
          <a:bodyPr/>
          <a:lstStyle/>
          <a:p>
            <a:pPr eaLnBrk="1" hangingPunct="1">
              <a:buFontTx/>
              <a:buNone/>
              <a:defRPr/>
            </a:pPr>
            <a:r>
              <a:rPr lang="el-GR" sz="2800" dirty="0" smtClean="0">
                <a:effectLst>
                  <a:outerShdw blurRad="38100" dist="38100" dir="2700000" algn="tl">
                    <a:srgbClr val="000000">
                      <a:alpha val="43137"/>
                    </a:srgbClr>
                  </a:outerShdw>
                </a:effectLst>
                <a:latin typeface="+mj-lt"/>
              </a:rPr>
              <a:t>Σύμβαση Ανθρωπίνων Δικαιωμάτων </a:t>
            </a:r>
            <a:r>
              <a:rPr lang="el-GR" sz="2800" dirty="0" err="1" smtClean="0">
                <a:effectLst>
                  <a:outerShdw blurRad="38100" dist="38100" dir="2700000" algn="tl">
                    <a:srgbClr val="000000">
                      <a:alpha val="43137"/>
                    </a:srgbClr>
                  </a:outerShdw>
                </a:effectLst>
                <a:latin typeface="+mj-lt"/>
              </a:rPr>
              <a:t>ΣτΕ</a:t>
            </a:r>
            <a:endParaRPr lang="el-GR" sz="2800" dirty="0" smtClean="0">
              <a:effectLst>
                <a:outerShdw blurRad="38100" dist="38100" dir="2700000" algn="tl">
                  <a:srgbClr val="000000">
                    <a:alpha val="43137"/>
                  </a:srgbClr>
                </a:outerShdw>
              </a:effectLst>
              <a:latin typeface="+mj-lt"/>
            </a:endParaRPr>
          </a:p>
          <a:p>
            <a:pPr eaLnBrk="1" hangingPunct="1">
              <a:defRPr/>
            </a:pPr>
            <a:r>
              <a:rPr lang="el-GR" sz="2800" dirty="0" smtClean="0">
                <a:effectLst>
                  <a:outerShdw blurRad="38100" dist="38100" dir="2700000" algn="tl">
                    <a:srgbClr val="000000">
                      <a:alpha val="43137"/>
                    </a:srgbClr>
                  </a:outerShdw>
                </a:effectLst>
                <a:latin typeface="+mj-lt"/>
              </a:rPr>
              <a:t>Άρθρο 8: ιδιωτική &amp; οικογενειακή ζωή </a:t>
            </a:r>
          </a:p>
          <a:p>
            <a:pPr lvl="2" eaLnBrk="1" hangingPunct="1">
              <a:buFontTx/>
              <a:buNone/>
              <a:defRPr/>
            </a:pPr>
            <a:endParaRPr lang="el-GR" sz="2000" dirty="0" smtClean="0">
              <a:effectLst>
                <a:outerShdw blurRad="38100" dist="38100" dir="2700000" algn="tl">
                  <a:srgbClr val="000000">
                    <a:alpha val="43137"/>
                  </a:srgbClr>
                </a:outerShdw>
              </a:effectLst>
              <a:latin typeface="+mj-lt"/>
            </a:endParaRPr>
          </a:p>
          <a:p>
            <a:pPr eaLnBrk="1" hangingPunct="1">
              <a:buFontTx/>
              <a:buNone/>
              <a:defRPr/>
            </a:pPr>
            <a:r>
              <a:rPr lang="el-GR" sz="2800" dirty="0" smtClean="0">
                <a:effectLst>
                  <a:outerShdw blurRad="38100" dist="38100" dir="2700000" algn="tl">
                    <a:srgbClr val="000000">
                      <a:alpha val="43137"/>
                    </a:srgbClr>
                  </a:outerShdw>
                </a:effectLst>
                <a:latin typeface="+mj-lt"/>
              </a:rPr>
              <a:t>Σύνταγμα ΚΔ</a:t>
            </a:r>
          </a:p>
          <a:p>
            <a:pPr eaLnBrk="1" hangingPunct="1">
              <a:buFont typeface="Arial" pitchFamily="34" charset="0"/>
              <a:buChar char="•"/>
              <a:defRPr/>
            </a:pPr>
            <a:r>
              <a:rPr lang="el-GR" sz="2800" dirty="0" smtClean="0">
                <a:effectLst>
                  <a:outerShdw blurRad="38100" dist="38100" dir="2700000" algn="tl">
                    <a:srgbClr val="000000">
                      <a:alpha val="43137"/>
                    </a:srgbClr>
                  </a:outerShdw>
                </a:effectLst>
                <a:latin typeface="+mj-lt"/>
              </a:rPr>
              <a:t>Άρθρο 15: ιδιωτική &amp; οικογενειακή ζωή</a:t>
            </a:r>
          </a:p>
          <a:p>
            <a:pPr lvl="2" eaLnBrk="1" hangingPunct="1">
              <a:buFontTx/>
              <a:buNone/>
              <a:defRPr/>
            </a:pPr>
            <a:endParaRPr lang="el-GR" sz="2000" dirty="0" smtClean="0">
              <a:effectLst>
                <a:outerShdw blurRad="38100" dist="38100" dir="2700000" algn="tl">
                  <a:srgbClr val="000000">
                    <a:alpha val="43137"/>
                  </a:srgbClr>
                </a:outerShdw>
              </a:effectLst>
              <a:latin typeface="+mj-lt"/>
            </a:endParaRPr>
          </a:p>
          <a:p>
            <a:pPr eaLnBrk="1" hangingPunct="1">
              <a:buFontTx/>
              <a:buNone/>
              <a:defRPr/>
            </a:pPr>
            <a:r>
              <a:rPr lang="el-GR" sz="2800" dirty="0" smtClean="0">
                <a:effectLst>
                  <a:outerShdw blurRad="38100" dist="38100" dir="2700000" algn="tl">
                    <a:srgbClr val="000000">
                      <a:alpha val="43137"/>
                    </a:srgbClr>
                  </a:outerShdw>
                </a:effectLst>
                <a:latin typeface="+mj-lt"/>
              </a:rPr>
              <a:t>Χάρτης θεμελιωδών Δικαιωμάτων ΕΕ</a:t>
            </a:r>
          </a:p>
          <a:p>
            <a:pPr eaLnBrk="1" hangingPunct="1">
              <a:buFont typeface="Arial" pitchFamily="34" charset="0"/>
              <a:buChar char="•"/>
              <a:defRPr/>
            </a:pPr>
            <a:r>
              <a:rPr lang="el-GR" sz="2800" dirty="0" smtClean="0">
                <a:effectLst>
                  <a:outerShdw blurRad="38100" dist="38100" dir="2700000" algn="tl">
                    <a:srgbClr val="000000">
                      <a:alpha val="43137"/>
                    </a:srgbClr>
                  </a:outerShdw>
                </a:effectLst>
                <a:latin typeface="+mj-lt"/>
              </a:rPr>
              <a:t>Άρθρο 7: ιδιωτική &amp; οικογενειακή ζωή</a:t>
            </a:r>
          </a:p>
          <a:p>
            <a:pPr eaLnBrk="1" hangingPunct="1">
              <a:buFont typeface="Arial" pitchFamily="34" charset="0"/>
              <a:buChar char="•"/>
              <a:defRPr/>
            </a:pPr>
            <a:r>
              <a:rPr lang="el-GR" sz="2800" dirty="0" smtClean="0">
                <a:effectLst>
                  <a:outerShdw blurRad="38100" dist="38100" dir="2700000" algn="tl">
                    <a:srgbClr val="000000">
                      <a:alpha val="43137"/>
                    </a:srgbClr>
                  </a:outerShdw>
                </a:effectLst>
                <a:latin typeface="+mj-lt"/>
              </a:rPr>
              <a:t>Άρθρο 8: προστασία προσωπικών δεδομένων </a:t>
            </a:r>
          </a:p>
          <a:p>
            <a:pPr eaLnBrk="1" hangingPunct="1">
              <a:buFont typeface="Arial" pitchFamily="34" charset="0"/>
              <a:buChar char="•"/>
              <a:defRPr/>
            </a:pPr>
            <a:endParaRPr lang="el-GR" dirty="0" smtClean="0"/>
          </a:p>
          <a:p>
            <a:pPr eaLnBrk="1" hangingPunct="1">
              <a:buFontTx/>
              <a:buNone/>
              <a:defRPr/>
            </a:pPr>
            <a:endParaRPr lang="el-GR" dirty="0" smtClean="0"/>
          </a:p>
          <a:p>
            <a:pPr eaLnBrk="1" hangingPunct="1">
              <a:buFontTx/>
              <a:buNone/>
              <a:defRPr/>
            </a:pPr>
            <a:endParaRPr lang="el-GR" sz="3000" dirty="0" smtClean="0"/>
          </a:p>
          <a:p>
            <a:pPr eaLnBrk="1" hangingPunct="1">
              <a:buFontTx/>
              <a:buNone/>
              <a:defRPr/>
            </a:pPr>
            <a:r>
              <a:rPr lang="el-GR" sz="30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5A72BE2-DA7A-485C-B4DC-DB15AAA9365E}" type="slidenum">
              <a:rPr lang="el-GR" altLang="en-US" sz="1400" smtClean="0">
                <a:latin typeface="Arial" charset="0"/>
              </a:rPr>
              <a:pPr>
                <a:spcBef>
                  <a:spcPct val="0"/>
                </a:spcBef>
                <a:buClrTx/>
                <a:buSzTx/>
                <a:buFontTx/>
                <a:buNone/>
                <a:defRPr/>
              </a:pPr>
              <a:t>20</a:t>
            </a:fld>
            <a:endParaRPr lang="el-GR" altLang="en-US" sz="1400" smtClean="0">
              <a:latin typeface="Arial" charset="0"/>
            </a:endParaRPr>
          </a:p>
        </p:txBody>
      </p:sp>
      <p:sp>
        <p:nvSpPr>
          <p:cNvPr id="6147" name="Rectangle 3"/>
          <p:cNvSpPr>
            <a:spLocks noGrp="1" noChangeArrowheads="1"/>
          </p:cNvSpPr>
          <p:nvPr>
            <p:ph type="body" idx="1"/>
          </p:nvPr>
        </p:nvSpPr>
        <p:spPr>
          <a:xfrm>
            <a:off x="468313" y="404813"/>
            <a:ext cx="8280400" cy="6048375"/>
          </a:xfrm>
          <a:effectLst>
            <a:outerShdw dist="35921" dir="2700000" algn="ctr" rotWithShape="0">
              <a:schemeClr val="bg2"/>
            </a:outerShdw>
          </a:effectLst>
        </p:spPr>
        <p:txBody>
          <a:bodyPr/>
          <a:lstStyle/>
          <a:p>
            <a:pPr>
              <a:buFontTx/>
              <a:buNone/>
              <a:defRPr/>
            </a:pPr>
            <a:r>
              <a:rPr lang="el-GR" sz="2400" dirty="0" smtClean="0">
                <a:solidFill>
                  <a:srgbClr val="FFC000"/>
                </a:solidFill>
              </a:rPr>
              <a:t>    </a:t>
            </a:r>
            <a:r>
              <a:rPr lang="el-GR" sz="2800" b="1" dirty="0" smtClean="0">
                <a:solidFill>
                  <a:srgbClr val="FFFF00"/>
                </a:solidFill>
                <a:effectLst>
                  <a:outerShdw blurRad="38100" dist="38100" dir="2700000" algn="tl">
                    <a:srgbClr val="000000">
                      <a:alpha val="43137"/>
                    </a:srgbClr>
                  </a:outerShdw>
                </a:effectLst>
              </a:rPr>
              <a:t>Παραδείγματα</a:t>
            </a:r>
          </a:p>
          <a:p>
            <a:pPr>
              <a:defRPr/>
            </a:pPr>
            <a:r>
              <a:rPr lang="el-GR" sz="2300" dirty="0" smtClean="0">
                <a:effectLst>
                  <a:outerShdw blurRad="38100" dist="38100" dir="2700000" algn="tl">
                    <a:srgbClr val="000000">
                      <a:alpha val="43137"/>
                    </a:srgbClr>
                  </a:outerShdw>
                </a:effectLst>
              </a:rPr>
              <a:t>Επεξεργασία δεδομένων ασθενών σε νοσοκομείο / κλινική</a:t>
            </a:r>
          </a:p>
          <a:p>
            <a:pPr>
              <a:defRPr/>
            </a:pPr>
            <a:r>
              <a:rPr lang="el-GR" sz="2300" dirty="0" smtClean="0">
                <a:effectLst>
                  <a:outerShdw blurRad="38100" dist="38100" dir="2700000" algn="tl">
                    <a:srgbClr val="000000">
                      <a:alpha val="43137"/>
                    </a:srgbClr>
                  </a:outerShdw>
                </a:effectLst>
              </a:rPr>
              <a:t>Επεξεργασία δεδομένων πελατών τράπεζας / ασφαλιστικής εταιρείας</a:t>
            </a:r>
          </a:p>
          <a:p>
            <a:pPr>
              <a:defRPr/>
            </a:pPr>
            <a:r>
              <a:rPr lang="el-GR" sz="2300" dirty="0" smtClean="0">
                <a:effectLst>
                  <a:outerShdw blurRad="38100" dist="38100" dir="2700000" algn="tl">
                    <a:srgbClr val="000000">
                      <a:alpha val="43137"/>
                    </a:srgbClr>
                  </a:outerShdw>
                </a:effectLst>
              </a:rPr>
              <a:t>Επεξεργασία δεδομένων πάροχων υπηρεσιών διαδικτύου</a:t>
            </a:r>
          </a:p>
          <a:p>
            <a:pPr>
              <a:defRPr/>
            </a:pPr>
            <a:r>
              <a:rPr lang="el-GR" sz="2300" dirty="0" smtClean="0">
                <a:effectLst>
                  <a:outerShdw blurRad="38100" dist="38100" dir="2700000" algn="tl">
                    <a:srgbClr val="000000">
                      <a:alpha val="43137"/>
                    </a:srgbClr>
                  </a:outerShdw>
                </a:effectLst>
              </a:rPr>
              <a:t>Επεξεργασία δεδομένων για παροχή τηλεπικοινωνιακών υπηρεσιών</a:t>
            </a:r>
          </a:p>
          <a:p>
            <a:pPr>
              <a:defRPr/>
            </a:pPr>
            <a:r>
              <a:rPr lang="el-GR" sz="2300" dirty="0" smtClean="0">
                <a:effectLst>
                  <a:outerShdw blurRad="38100" dist="38100" dir="2700000" algn="tl">
                    <a:srgbClr val="000000">
                      <a:alpha val="43137"/>
                    </a:srgbClr>
                  </a:outerShdw>
                </a:effectLst>
              </a:rPr>
              <a:t>Επεξεργασία δεδομένων μέσω μηχανής αναζήτησης για διαφημιστικούς σκοπούς π.χ. η </a:t>
            </a:r>
            <a:r>
              <a:rPr lang="en-US" sz="2300" dirty="0" smtClean="0">
                <a:effectLst>
                  <a:outerShdw blurRad="38100" dist="38100" dir="2700000" algn="tl">
                    <a:srgbClr val="000000">
                      <a:alpha val="43137"/>
                    </a:srgbClr>
                  </a:outerShdw>
                </a:effectLst>
              </a:rPr>
              <a:t>Google </a:t>
            </a:r>
            <a:r>
              <a:rPr lang="el-GR" sz="2300" dirty="0" smtClean="0">
                <a:effectLst>
                  <a:outerShdw blurRad="38100" dist="38100" dir="2700000" algn="tl">
                    <a:srgbClr val="000000">
                      <a:alpha val="43137"/>
                    </a:srgbClr>
                  </a:outerShdw>
                </a:effectLst>
              </a:rPr>
              <a:t>διαφημίζει τον </a:t>
            </a:r>
            <a:r>
              <a:rPr lang="en-US" sz="2300" dirty="0" smtClean="0">
                <a:effectLst>
                  <a:outerShdw blurRad="38100" dist="38100" dir="2700000" algn="tl">
                    <a:srgbClr val="000000">
                      <a:alpha val="43137"/>
                    </a:srgbClr>
                  </a:outerShdw>
                </a:effectLst>
              </a:rPr>
              <a:t>CEO</a:t>
            </a:r>
            <a:r>
              <a:rPr lang="el-GR" sz="2300" dirty="0" smtClean="0">
                <a:effectLst>
                  <a:outerShdw blurRad="38100" dist="38100" dir="2700000" algn="tl">
                    <a:srgbClr val="000000">
                      <a:alpha val="43137"/>
                    </a:srgbClr>
                  </a:outerShdw>
                </a:effectLst>
              </a:rPr>
              <a:t> και το ΔΣ εταιρείας στην Κύπρο</a:t>
            </a:r>
          </a:p>
          <a:p>
            <a:pPr>
              <a:defRPr/>
            </a:pPr>
            <a:r>
              <a:rPr lang="el-GR" sz="2300" dirty="0" smtClean="0">
                <a:effectLst>
                  <a:outerShdw blurRad="38100" dist="38100" dir="2700000" algn="tl">
                    <a:srgbClr val="000000">
                      <a:alpha val="43137"/>
                    </a:srgbClr>
                  </a:outerShdw>
                </a:effectLst>
              </a:rPr>
              <a:t>Εξωτερικός συνεργάτης διαχειρίζεται την μισθοδοσία του προσωπικού μιας εταιρίας</a:t>
            </a:r>
          </a:p>
          <a:p>
            <a:pPr>
              <a:defRPr/>
            </a:pPr>
            <a:r>
              <a:rPr lang="el-GR" sz="2300" dirty="0" smtClean="0">
                <a:effectLst>
                  <a:outerShdw blurRad="38100" dist="38100" dir="2700000" algn="tl">
                    <a:srgbClr val="000000">
                      <a:alpha val="43137"/>
                    </a:srgbClr>
                  </a:outerShdw>
                </a:effectLst>
              </a:rPr>
              <a:t>Εγκατάσταση και λειτουργία ΚΚΒΠ</a:t>
            </a:r>
          </a:p>
          <a:p>
            <a:pPr>
              <a:buFontTx/>
              <a:buNone/>
              <a:defRPr/>
            </a:pPr>
            <a:r>
              <a:rPr lang="el-GR" sz="2300" dirty="0" smtClean="0">
                <a:effectLst>
                  <a:outerShdw blurRad="38100" dist="38100" dir="2700000" algn="tl">
                    <a:srgbClr val="000000">
                      <a:alpha val="43137"/>
                    </a:srgbClr>
                  </a:outerShdw>
                </a:effectLst>
              </a:rPr>
              <a:t>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51DC92F-35A1-49F8-8692-6005DA60C3E2}" type="slidenum">
              <a:rPr lang="el-GR" altLang="en-US" sz="1400" smtClean="0">
                <a:latin typeface="Arial" charset="0"/>
              </a:rPr>
              <a:pPr>
                <a:spcBef>
                  <a:spcPct val="0"/>
                </a:spcBef>
                <a:buClrTx/>
                <a:buSzTx/>
                <a:buFontTx/>
                <a:buNone/>
                <a:defRPr/>
              </a:pPr>
              <a:t>21</a:t>
            </a:fld>
            <a:endParaRPr lang="el-GR" altLang="en-US" sz="1400" smtClean="0">
              <a:latin typeface="Arial" charset="0"/>
            </a:endParaRPr>
          </a:p>
        </p:txBody>
      </p:sp>
      <p:sp>
        <p:nvSpPr>
          <p:cNvPr id="6147" name="Rectangle 3"/>
          <p:cNvSpPr>
            <a:spLocks noGrp="1" noChangeArrowheads="1"/>
          </p:cNvSpPr>
          <p:nvPr>
            <p:ph type="body" idx="1"/>
          </p:nvPr>
        </p:nvSpPr>
        <p:spPr>
          <a:xfrm>
            <a:off x="468313" y="476250"/>
            <a:ext cx="8280400" cy="5976938"/>
          </a:xfrm>
          <a:effectLst>
            <a:outerShdw dist="35921" dir="2700000" algn="ctr" rotWithShape="0">
              <a:schemeClr val="bg2"/>
            </a:outerShdw>
          </a:effectLst>
        </p:spPr>
        <p:txBody>
          <a:bodyPr/>
          <a:lstStyle/>
          <a:p>
            <a:pPr>
              <a:defRPr/>
            </a:pPr>
            <a:r>
              <a:rPr lang="el-GR" sz="2400" dirty="0" smtClean="0">
                <a:effectLst>
                  <a:outerShdw blurRad="38100" dist="38100" dir="2700000" algn="tl">
                    <a:srgbClr val="000000">
                      <a:alpha val="43137"/>
                    </a:srgbClr>
                  </a:outerShdw>
                </a:effectLst>
              </a:rPr>
              <a:t>Επεξεργασία που καθορίζει την καταναλωτική συμπεριφορά και συνήθειες ατόμων για διαφημιστικούς σκοπούς (behavio</a:t>
            </a:r>
            <a:r>
              <a:rPr lang="en-US" sz="2400" dirty="0" smtClean="0">
                <a:effectLst>
                  <a:outerShdw blurRad="38100" dist="38100" dir="2700000" algn="tl">
                    <a:srgbClr val="000000">
                      <a:alpha val="43137"/>
                    </a:srgbClr>
                  </a:outerShdw>
                </a:effectLst>
              </a:rPr>
              <a:t>u</a:t>
            </a:r>
            <a:r>
              <a:rPr lang="el-GR" sz="2400" dirty="0" smtClean="0">
                <a:effectLst>
                  <a:outerShdw blurRad="38100" dist="38100" dir="2700000" algn="tl">
                    <a:srgbClr val="000000">
                      <a:alpha val="43137"/>
                    </a:srgbClr>
                  </a:outerShdw>
                </a:effectLst>
              </a:rPr>
              <a:t>ral advertising)</a:t>
            </a:r>
          </a:p>
          <a:p>
            <a:pPr lvl="2">
              <a:defRPr/>
            </a:pPr>
            <a:endParaRPr lang="el-GR" sz="1600" dirty="0" smtClean="0">
              <a:effectLst>
                <a:outerShdw blurRad="38100" dist="38100" dir="2700000" algn="tl">
                  <a:srgbClr val="000000">
                    <a:alpha val="43137"/>
                  </a:srgbClr>
                </a:outerShdw>
              </a:effectLst>
            </a:endParaRPr>
          </a:p>
          <a:p>
            <a:pPr>
              <a:defRPr/>
            </a:pPr>
            <a:r>
              <a:rPr lang="el-GR" sz="2400" dirty="0" smtClean="0">
                <a:effectLst>
                  <a:outerShdw blurRad="38100" dist="38100" dir="2700000" algn="tl">
                    <a:srgbClr val="000000">
                      <a:alpha val="43137"/>
                    </a:srgbClr>
                  </a:outerShdw>
                </a:effectLst>
              </a:rPr>
              <a:t>Δημιουργία προφίλ για εκτίμηση κινδύνων π.χ. αξιολόγηση ασφαλιστικού κινδύνου, για πάταξη ξεπλύματος βρώμικου χρήματος </a:t>
            </a:r>
          </a:p>
          <a:p>
            <a:pPr lvl="2">
              <a:defRPr/>
            </a:pPr>
            <a:endParaRPr lang="el-GR" sz="1600" dirty="0" smtClean="0">
              <a:effectLst>
                <a:outerShdw blurRad="38100" dist="38100" dir="2700000" algn="tl">
                  <a:srgbClr val="000000">
                    <a:alpha val="43137"/>
                  </a:srgbClr>
                </a:outerShdw>
              </a:effectLst>
            </a:endParaRPr>
          </a:p>
          <a:p>
            <a:pPr>
              <a:defRPr/>
            </a:pPr>
            <a:r>
              <a:rPr lang="el-GR" sz="2400" dirty="0" smtClean="0">
                <a:effectLst>
                  <a:outerShdw blurRad="38100" dist="38100" dir="2700000" algn="tl">
                    <a:srgbClr val="000000">
                      <a:alpha val="43137"/>
                    </a:srgbClr>
                  </a:outerShdw>
                </a:effectLst>
              </a:rPr>
              <a:t>Επεξεργασία σε πραγματικό χρόνο των </a:t>
            </a:r>
            <a:r>
              <a:rPr lang="el-GR" sz="2400" dirty="0" err="1" smtClean="0">
                <a:effectLst>
                  <a:outerShdw blurRad="38100" dist="38100" dir="2700000" algn="tl">
                    <a:srgbClr val="000000">
                      <a:alpha val="43137"/>
                    </a:srgbClr>
                  </a:outerShdw>
                </a:effectLst>
              </a:rPr>
              <a:t>γεο</a:t>
            </a:r>
            <a:r>
              <a:rPr lang="el-GR" sz="2400" dirty="0" smtClean="0">
                <a:effectLst>
                  <a:outerShdw blurRad="38100" dist="38100" dir="2700000" algn="tl">
                    <a:srgbClr val="000000">
                      <a:alpha val="43137"/>
                    </a:srgbClr>
                  </a:outerShdw>
                </a:effectLst>
              </a:rPr>
              <a:t>- τοπογραφικών δεδομένων (</a:t>
            </a:r>
            <a:r>
              <a:rPr lang="el-GR" sz="2400" dirty="0" err="1" smtClean="0">
                <a:effectLst>
                  <a:outerShdw blurRad="38100" dist="38100" dir="2700000" algn="tl">
                    <a:srgbClr val="000000">
                      <a:alpha val="43137"/>
                    </a:srgbClr>
                  </a:outerShdw>
                </a:effectLst>
              </a:rPr>
              <a:t>Geo</a:t>
            </a:r>
            <a:r>
              <a:rPr lang="el-GR" sz="2400" dirty="0" smtClean="0">
                <a:effectLst>
                  <a:outerShdw blurRad="38100" dist="38100" dir="2700000" algn="tl">
                    <a:srgbClr val="000000">
                      <a:alpha val="43137"/>
                    </a:srgbClr>
                  </a:outerShdw>
                </a:effectLst>
              </a:rPr>
              <a:t>-</a:t>
            </a:r>
            <a:r>
              <a:rPr lang="el-GR" sz="2400" dirty="0" err="1" smtClean="0">
                <a:effectLst>
                  <a:outerShdw blurRad="38100" dist="38100" dir="2700000" algn="tl">
                    <a:srgbClr val="000000">
                      <a:alpha val="43137"/>
                    </a:srgbClr>
                  </a:outerShdw>
                </a:effectLst>
              </a:rPr>
              <a:t>Location</a:t>
            </a:r>
            <a:r>
              <a:rPr lang="el-GR" sz="2400" dirty="0" smtClean="0">
                <a:effectLst>
                  <a:outerShdw blurRad="38100" dist="38100" dir="2700000" algn="tl">
                    <a:srgbClr val="000000">
                      <a:alpha val="43137"/>
                    </a:srgbClr>
                  </a:outerShdw>
                </a:effectLst>
              </a:rPr>
              <a:t> </a:t>
            </a:r>
            <a:r>
              <a:rPr lang="el-GR" sz="2400" dirty="0" err="1" smtClean="0">
                <a:effectLst>
                  <a:outerShdw blurRad="38100" dist="38100" dir="2700000" algn="tl">
                    <a:srgbClr val="000000">
                      <a:alpha val="43137"/>
                    </a:srgbClr>
                  </a:outerShdw>
                </a:effectLst>
              </a:rPr>
              <a:t>Data</a:t>
            </a:r>
            <a:r>
              <a:rPr lang="el-GR" sz="2400" dirty="0" smtClean="0">
                <a:effectLst>
                  <a:outerShdw blurRad="38100" dist="38100" dir="2700000" algn="tl">
                    <a:srgbClr val="000000">
                      <a:alpha val="43137"/>
                    </a:srgbClr>
                  </a:outerShdw>
                </a:effectLst>
              </a:rPr>
              <a:t>) πελατών διεθνούς εταιρίας </a:t>
            </a:r>
            <a:r>
              <a:rPr lang="el-GR" sz="2400" dirty="0" err="1" smtClean="0">
                <a:effectLst>
                  <a:outerShdw blurRad="38100" dist="38100" dir="2700000" algn="tl">
                    <a:srgbClr val="000000">
                      <a:alpha val="43137"/>
                    </a:srgbClr>
                  </a:outerShdw>
                </a:effectLst>
              </a:rPr>
              <a:t>fast</a:t>
            </a:r>
            <a:r>
              <a:rPr lang="el-GR" sz="2400" dirty="0" smtClean="0">
                <a:effectLst>
                  <a:outerShdw blurRad="38100" dist="38100" dir="2700000" algn="tl">
                    <a:srgbClr val="000000">
                      <a:alpha val="43137"/>
                    </a:srgbClr>
                  </a:outerShdw>
                </a:effectLst>
              </a:rPr>
              <a:t> </a:t>
            </a:r>
            <a:r>
              <a:rPr lang="el-GR" sz="2400" dirty="0" err="1" smtClean="0">
                <a:effectLst>
                  <a:outerShdw blurRad="38100" dist="38100" dir="2700000" algn="tl">
                    <a:srgbClr val="000000">
                      <a:alpha val="43137"/>
                    </a:srgbClr>
                  </a:outerShdw>
                </a:effectLst>
              </a:rPr>
              <a:t>food</a:t>
            </a:r>
            <a:r>
              <a:rPr lang="el-GR" sz="2400" dirty="0" smtClean="0">
                <a:effectLst>
                  <a:outerShdw blurRad="38100" dist="38100" dir="2700000" algn="tl">
                    <a:srgbClr val="000000">
                      <a:alpha val="43137"/>
                    </a:srgbClr>
                  </a:outerShdw>
                </a:effectLst>
              </a:rPr>
              <a:t> για στατιστικούς σκοπούς</a:t>
            </a:r>
          </a:p>
          <a:p>
            <a:pPr>
              <a:buFontTx/>
              <a:buNone/>
              <a:defRPr/>
            </a:pPr>
            <a:r>
              <a:rPr lang="el-GR" sz="2400" dirty="0" smtClean="0">
                <a:effectLst>
                  <a:outerShdw blurRad="38100" dist="38100" dir="2700000" algn="tl">
                    <a:srgbClr val="000000">
                      <a:alpha val="43137"/>
                    </a:srgbClr>
                  </a:outerShdw>
                </a:effectLst>
              </a:rPr>
              <a:t>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E1EEEC2-0029-449A-9B9B-27AC4766C115}" type="slidenum">
              <a:rPr lang="el-GR" altLang="en-US" sz="1400" smtClean="0">
                <a:latin typeface="Arial" charset="0"/>
              </a:rPr>
              <a:pPr>
                <a:spcBef>
                  <a:spcPct val="0"/>
                </a:spcBef>
                <a:buClrTx/>
                <a:buSzTx/>
                <a:buFontTx/>
                <a:buNone/>
                <a:defRPr/>
              </a:pPr>
              <a:t>22</a:t>
            </a:fld>
            <a:endParaRPr lang="el-GR" altLang="en-US" sz="1400" smtClean="0">
              <a:latin typeface="Arial" charset="0"/>
            </a:endParaRPr>
          </a:p>
        </p:txBody>
      </p:sp>
      <p:sp>
        <p:nvSpPr>
          <p:cNvPr id="6147" name="Rectangle 3"/>
          <p:cNvSpPr>
            <a:spLocks noGrp="1" noChangeArrowheads="1"/>
          </p:cNvSpPr>
          <p:nvPr>
            <p:ph type="body" idx="1"/>
          </p:nvPr>
        </p:nvSpPr>
        <p:spPr>
          <a:xfrm>
            <a:off x="395288" y="260648"/>
            <a:ext cx="8748712" cy="6048077"/>
          </a:xfrm>
          <a:effectLst>
            <a:outerShdw dist="35921" dir="2700000" algn="ctr" rotWithShape="0">
              <a:schemeClr val="bg2"/>
            </a:outerShdw>
          </a:effectLst>
        </p:spPr>
        <p:txBody>
          <a:bodyPr/>
          <a:lstStyle/>
          <a:p>
            <a:pPr>
              <a:buFontTx/>
              <a:buNone/>
              <a:defRPr/>
            </a:pPr>
            <a:r>
              <a:rPr lang="el-GR" sz="24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Ποια είναι τα καθήκοντα του ΥΠΔ;</a:t>
            </a:r>
          </a:p>
          <a:p>
            <a:pPr>
              <a:defRPr/>
            </a:pPr>
            <a:r>
              <a:rPr lang="el-GR" sz="2000" dirty="0" smtClean="0"/>
              <a:t>Συμβουλεύει την διεύθυνση για τα αναγκαία τεχνικά και οργανωτικά μέτρα που πρέπει να ληφθούν για συμμόρφωση με τον Κανονισμό </a:t>
            </a:r>
          </a:p>
          <a:p>
            <a:pPr lvl="3">
              <a:defRPr/>
            </a:pPr>
            <a:endParaRPr lang="el-GR" sz="800" dirty="0" smtClean="0"/>
          </a:p>
          <a:p>
            <a:pPr>
              <a:defRPr/>
            </a:pPr>
            <a:r>
              <a:rPr lang="el-GR" sz="2000" dirty="0" smtClean="0"/>
              <a:t>Συλλέγει πληροφορίες από τα διάφορα τμήματα για να αναγνωρίσει τις δραστηριότητες του οργανισμού (</a:t>
            </a:r>
            <a:r>
              <a:rPr lang="en-US" sz="2000" dirty="0" smtClean="0"/>
              <a:t>IT, Marketing, HR, </a:t>
            </a:r>
            <a:r>
              <a:rPr lang="el-GR" sz="2000" dirty="0" smtClean="0"/>
              <a:t>νομικό </a:t>
            </a:r>
            <a:r>
              <a:rPr lang="el-GR" sz="2000" dirty="0" err="1" smtClean="0"/>
              <a:t>κ.λ.π</a:t>
            </a:r>
            <a:r>
              <a:rPr lang="el-GR" sz="2000" dirty="0" smtClean="0"/>
              <a:t>.)</a:t>
            </a:r>
          </a:p>
          <a:p>
            <a:pPr lvl="3">
              <a:buNone/>
              <a:defRPr/>
            </a:pPr>
            <a:endParaRPr lang="el-GR" sz="800" dirty="0" smtClean="0"/>
          </a:p>
          <a:p>
            <a:pPr>
              <a:defRPr/>
            </a:pPr>
            <a:r>
              <a:rPr lang="el-GR" sz="2000" dirty="0" smtClean="0"/>
              <a:t>Ξεχωρίζει για ποιες δραστηριότητες ο οργανισμός ενεργεί ως υπεύθυνος επεξεργασίας και για ποιες ως εκτελών</a:t>
            </a:r>
          </a:p>
          <a:p>
            <a:pPr lvl="2">
              <a:defRPr/>
            </a:pPr>
            <a:endParaRPr lang="el-GR" sz="1200" dirty="0" smtClean="0"/>
          </a:p>
          <a:p>
            <a:pPr>
              <a:defRPr/>
            </a:pPr>
            <a:r>
              <a:rPr lang="el-GR" sz="2000" dirty="0" smtClean="0"/>
              <a:t>Ξεχωρίζει ποιες δραστηριότητες του οργανισμού είναι «κύριες» και ποιες «παρεπόμενες» (</a:t>
            </a:r>
            <a:r>
              <a:rPr lang="el-GR" sz="2000" dirty="0" err="1" smtClean="0"/>
              <a:t>πρ</a:t>
            </a:r>
            <a:r>
              <a:rPr lang="el-GR" sz="2000" dirty="0" smtClean="0"/>
              <a:t>. 97)</a:t>
            </a:r>
          </a:p>
          <a:p>
            <a:pPr lvl="3">
              <a:buNone/>
              <a:defRPr/>
            </a:pPr>
            <a:endParaRPr lang="el-GR" sz="800" dirty="0" smtClean="0"/>
          </a:p>
          <a:p>
            <a:pPr>
              <a:defRPr/>
            </a:pPr>
            <a:r>
              <a:rPr lang="el-GR" sz="2000" dirty="0" smtClean="0"/>
              <a:t>Βοηθά τη διεύθυνση να καταρτίσει και να επικαιροποιεί το αρχείο δραστηριοτήτων</a:t>
            </a:r>
            <a:r>
              <a:rPr lang="en-US" sz="2000" dirty="0" smtClean="0"/>
              <a:t> </a:t>
            </a:r>
            <a:r>
              <a:rPr lang="en-US" sz="2000" i="1" dirty="0" smtClean="0"/>
              <a:t>(</a:t>
            </a:r>
            <a:r>
              <a:rPr lang="el-GR" sz="2000" i="1" dirty="0" smtClean="0"/>
              <a:t>σύμφωνα με το άρθρο 30) </a:t>
            </a:r>
          </a:p>
          <a:p>
            <a:pPr lvl="4">
              <a:defRPr/>
            </a:pPr>
            <a:endParaRPr lang="el-GR" sz="800" i="1" dirty="0" smtClean="0"/>
          </a:p>
          <a:p>
            <a:pPr>
              <a:defRPr/>
            </a:pPr>
            <a:r>
              <a:rPr lang="el-GR" sz="2000" dirty="0" smtClean="0"/>
              <a:t>Αναλύει και ελέγχει κατά πόσον οι επεξεργασίες είναι σύμφωνες με τον Κανονισμό και ενημερώνει τη διεύθυνση</a:t>
            </a:r>
          </a:p>
          <a:p>
            <a:pPr lvl="4">
              <a:defRPr/>
            </a:pPr>
            <a:endParaRPr lang="el-GR" sz="800" dirty="0" smtClean="0"/>
          </a:p>
          <a:p>
            <a:pPr>
              <a:defRPr/>
            </a:pPr>
            <a:r>
              <a:rPr lang="el-GR" sz="2000" dirty="0" smtClean="0"/>
              <a:t>Συμβουλεύει τη διεύθυνση στη σύνταξη πολιτικών ασφάλειας και προστασίας προσωπικών δεδομένων</a:t>
            </a:r>
          </a:p>
          <a:p>
            <a:pPr lvl="4">
              <a:defRPr/>
            </a:pPr>
            <a:endParaRPr lang="el-GR" sz="800" dirty="0" smtClean="0">
              <a:solidFill>
                <a:srgbClr val="FF0000"/>
              </a:solidFill>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04625AE-3740-4A11-90F4-C3AED650E44F}" type="slidenum">
              <a:rPr lang="el-GR" altLang="en-US" sz="1400" smtClean="0">
                <a:latin typeface="Arial" charset="0"/>
              </a:rPr>
              <a:pPr>
                <a:spcBef>
                  <a:spcPct val="0"/>
                </a:spcBef>
                <a:buClrTx/>
                <a:buSzTx/>
                <a:buFontTx/>
                <a:buNone/>
                <a:defRPr/>
              </a:pPr>
              <a:t>23</a:t>
            </a:fld>
            <a:endParaRPr lang="el-GR" altLang="en-US" sz="1400" smtClean="0">
              <a:latin typeface="Arial" charset="0"/>
            </a:endParaRPr>
          </a:p>
        </p:txBody>
      </p:sp>
      <p:sp>
        <p:nvSpPr>
          <p:cNvPr id="6147" name="Rectangle 3"/>
          <p:cNvSpPr>
            <a:spLocks noGrp="1" noChangeArrowheads="1"/>
          </p:cNvSpPr>
          <p:nvPr>
            <p:ph type="body" idx="1"/>
          </p:nvPr>
        </p:nvSpPr>
        <p:spPr>
          <a:xfrm>
            <a:off x="467544" y="404813"/>
            <a:ext cx="8281169" cy="5903912"/>
          </a:xfrm>
          <a:effectLst>
            <a:outerShdw dist="35921" dir="2700000" algn="ctr" rotWithShape="0">
              <a:schemeClr val="bg2"/>
            </a:outerShdw>
          </a:effectLst>
        </p:spPr>
        <p:txBody>
          <a:bodyPr/>
          <a:lstStyle/>
          <a:p>
            <a:pPr>
              <a:defRPr/>
            </a:pPr>
            <a:r>
              <a:rPr lang="el-GR" sz="2200" dirty="0" smtClean="0"/>
              <a:t>Προτείνει τη λήψη εσωτερικών διαδικασιών ελέγχου και επαλήθευσης της αποτελεσματικής εφαρμογής των μέτρων ελέγχου</a:t>
            </a:r>
          </a:p>
          <a:p>
            <a:pPr>
              <a:defRPr/>
            </a:pPr>
            <a:r>
              <a:rPr lang="el-GR" sz="2200" b="1" dirty="0" smtClean="0"/>
              <a:t>Συμβουλεύει</a:t>
            </a:r>
            <a:r>
              <a:rPr lang="el-GR" sz="2200" dirty="0" smtClean="0"/>
              <a:t> την διεύθυνση, </a:t>
            </a:r>
            <a:r>
              <a:rPr lang="el-GR" sz="2200" u="sng" dirty="0" smtClean="0"/>
              <a:t>εάν του ζητηθεί πριν τη διενέργεια Εκτίμησης Αντικτύπου (ΕΑ):</a:t>
            </a:r>
          </a:p>
          <a:p>
            <a:pPr marL="457200" indent="-457200">
              <a:buFont typeface="+mj-lt"/>
              <a:buAutoNum type="arabicPeriod"/>
              <a:defRPr/>
            </a:pPr>
            <a:r>
              <a:rPr lang="el-GR" sz="2200" dirty="0" smtClean="0"/>
              <a:t>Τη μεθοδολογία που θα ακολουθηθεί</a:t>
            </a:r>
          </a:p>
          <a:p>
            <a:pPr marL="457200" indent="-457200">
              <a:buFont typeface="+mj-lt"/>
              <a:buAutoNum type="arabicPeriod"/>
              <a:defRPr/>
            </a:pPr>
            <a:r>
              <a:rPr lang="el-GR" sz="2200" dirty="0" smtClean="0"/>
              <a:t>Κατά πόσον η ΕΑ θα διενεργηθεί από τον οργανισμό ή τρίτο (</a:t>
            </a:r>
            <a:r>
              <a:rPr lang="en-US" sz="2200" dirty="0" smtClean="0"/>
              <a:t>outsourcing)</a:t>
            </a:r>
          </a:p>
          <a:p>
            <a:pPr marL="457200" indent="-457200">
              <a:buFont typeface="+mj-lt"/>
              <a:buAutoNum type="arabicPeriod"/>
              <a:defRPr/>
            </a:pPr>
            <a:r>
              <a:rPr lang="el-GR" sz="2200" dirty="0" smtClean="0"/>
              <a:t>Τις δικλίδες ασφαλείας για μετριασμό του κινδύνου</a:t>
            </a:r>
          </a:p>
          <a:p>
            <a:pPr marL="457200" indent="-457200">
              <a:buFont typeface="+mj-lt"/>
              <a:buAutoNum type="arabicPeriod"/>
              <a:defRPr/>
            </a:pPr>
            <a:r>
              <a:rPr lang="el-GR" sz="2200" dirty="0" smtClean="0"/>
              <a:t>Κατά πόσον πρέπει να γίνει διαβούλευση με την ΑΠΔΠΧ </a:t>
            </a:r>
            <a:r>
              <a:rPr lang="el-GR" sz="2200" i="1" dirty="0" smtClean="0"/>
              <a:t>(ελλείψει μέτρων μετριασμού του κινδύνου)</a:t>
            </a:r>
          </a:p>
          <a:p>
            <a:pPr>
              <a:defRPr/>
            </a:pPr>
            <a:r>
              <a:rPr lang="el-GR" sz="2200" dirty="0" smtClean="0"/>
              <a:t>Εκπαιδεύει και συμβουλεύει το προσωπικό του οργανισμού για ορθή εφαρμογή του Κανονισμού</a:t>
            </a:r>
          </a:p>
          <a:p>
            <a:pPr>
              <a:defRPr/>
            </a:pPr>
            <a:r>
              <a:rPr lang="el-GR" sz="2200" dirty="0" smtClean="0"/>
              <a:t>Βοηθά τα υποκείμενα των δεδομένων να ασκούν τα</a:t>
            </a:r>
          </a:p>
          <a:p>
            <a:pPr>
              <a:buFontTx/>
              <a:buNone/>
              <a:defRPr/>
            </a:pPr>
            <a:r>
              <a:rPr lang="el-GR" sz="2200" dirty="0" smtClean="0"/>
              <a:t>    δικαιώματα τους</a:t>
            </a:r>
          </a:p>
          <a:p>
            <a:pPr>
              <a:defRPr/>
            </a:pPr>
            <a:r>
              <a:rPr lang="el-GR" sz="2200" dirty="0" smtClean="0"/>
              <a:t>Συνεργάζεται με την ΑΠΔΠΧ</a:t>
            </a:r>
          </a:p>
          <a:p>
            <a:pPr>
              <a:buFontTx/>
              <a:buNone/>
              <a:defRPr/>
            </a:pPr>
            <a:endParaRPr lang="el-GR" sz="2200" dirty="0" smtClean="0"/>
          </a:p>
          <a:p>
            <a:pPr>
              <a:buFont typeface="Wingdings" pitchFamily="2" charset="2"/>
              <a:buChar char="ü"/>
              <a:defRPr/>
            </a:pPr>
            <a:endParaRPr lang="el-GR" sz="2200" dirty="0" smtClean="0"/>
          </a:p>
          <a:p>
            <a:pPr>
              <a:buFontTx/>
              <a:buNone/>
              <a:defRPr/>
            </a:pPr>
            <a:r>
              <a:rPr lang="el-GR" sz="2200" dirty="0" smtClean="0"/>
              <a:t>    </a:t>
            </a: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22A1655-5304-4992-BA38-4AE96EC524DE}" type="slidenum">
              <a:rPr lang="el-GR" altLang="en-US" sz="1400" smtClean="0">
                <a:latin typeface="Arial" charset="0"/>
              </a:rPr>
              <a:pPr>
                <a:spcBef>
                  <a:spcPct val="0"/>
                </a:spcBef>
                <a:buClrTx/>
                <a:buSzTx/>
                <a:buFontTx/>
                <a:buNone/>
                <a:defRPr/>
              </a:pPr>
              <a:t>24</a:t>
            </a:fld>
            <a:endParaRPr lang="el-GR" altLang="en-US" sz="1400" smtClean="0">
              <a:latin typeface="Arial" charset="0"/>
            </a:endParaRPr>
          </a:p>
        </p:txBody>
      </p:sp>
      <p:sp>
        <p:nvSpPr>
          <p:cNvPr id="6147" name="Rectangle 3"/>
          <p:cNvSpPr>
            <a:spLocks noGrp="1" noChangeArrowheads="1"/>
          </p:cNvSpPr>
          <p:nvPr>
            <p:ph type="body" idx="1"/>
          </p:nvPr>
        </p:nvSpPr>
        <p:spPr>
          <a:xfrm>
            <a:off x="395288" y="404813"/>
            <a:ext cx="8353425" cy="5903912"/>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200" dirty="0" smtClean="0"/>
              <a:t>    </a:t>
            </a:r>
            <a:r>
              <a:rPr lang="el-GR" sz="2200" b="1" dirty="0" smtClean="0">
                <a:solidFill>
                  <a:srgbClr val="FFFF00"/>
                </a:solidFill>
              </a:rPr>
              <a:t>Κατά την εκτέλεση των καθηκόντων του ο ΥΠΔ:</a:t>
            </a:r>
          </a:p>
          <a:p>
            <a:pPr>
              <a:buFont typeface="Wingdings" pitchFamily="2" charset="2"/>
              <a:buChar char="§"/>
              <a:defRPr/>
            </a:pPr>
            <a:r>
              <a:rPr lang="el-GR" sz="2200" dirty="0" smtClean="0"/>
              <a:t>Λαμβάνει μέρος στις συναντήσεις της ανώτερης και ανώτατης διοίκησης </a:t>
            </a:r>
          </a:p>
          <a:p>
            <a:pPr>
              <a:buFont typeface="Wingdings" pitchFamily="2" charset="2"/>
              <a:buChar char="§"/>
              <a:defRPr/>
            </a:pPr>
            <a:r>
              <a:rPr lang="el-GR" sz="2200" dirty="0" smtClean="0"/>
              <a:t>Υπερέχει η γνώμη του στις αποφάσεις που έχουν αντίκτυπο στην προστασία προσωπικών δεδομένων: τεκμηρίωση από τη διοίκηση τυχόν αντίθετης γνώμης</a:t>
            </a:r>
          </a:p>
          <a:p>
            <a:pPr>
              <a:buFont typeface="Wingdings" pitchFamily="2" charset="2"/>
              <a:buChar char="§"/>
              <a:defRPr/>
            </a:pPr>
            <a:r>
              <a:rPr lang="el-GR" sz="2200" dirty="0" smtClean="0"/>
              <a:t>Του παρέχεται ικανοποιητικός χρόνος, η κατάλληλη υποδομή και απαραίτητοι οικονομικοί πόροι</a:t>
            </a:r>
          </a:p>
          <a:p>
            <a:pPr>
              <a:buFont typeface="Wingdings" pitchFamily="2" charset="2"/>
              <a:buChar char="§"/>
              <a:defRPr/>
            </a:pPr>
            <a:r>
              <a:rPr lang="el-GR" sz="2200" dirty="0" smtClean="0"/>
              <a:t>Έχει πρόσβαση σε κάθε είδους δεδομένα και λαμβάνει μέρος σε κάθε σχεδιαζόμενη πράξη επεξεργασίας από την αρχή</a:t>
            </a:r>
          </a:p>
          <a:p>
            <a:pPr>
              <a:buFont typeface="Wingdings" pitchFamily="2" charset="2"/>
              <a:buChar char="§"/>
              <a:defRPr/>
            </a:pPr>
            <a:r>
              <a:rPr lang="el-GR" sz="2200" dirty="0" smtClean="0"/>
              <a:t>Έχει πρόσβαση στις εγκαταστάσεις του οργανισμού </a:t>
            </a:r>
          </a:p>
          <a:p>
            <a:pPr>
              <a:buFont typeface="Wingdings" pitchFamily="2" charset="2"/>
              <a:buChar char="§"/>
              <a:defRPr/>
            </a:pPr>
            <a:r>
              <a:rPr lang="el-GR" sz="2200" dirty="0" smtClean="0"/>
              <a:t>Ενεργεί ως σημείο επικοινωνίας για την ΑΠΔΠΧ ιδίως για τις ΕΑ</a:t>
            </a:r>
          </a:p>
          <a:p>
            <a:pPr>
              <a:buFont typeface="Wingdings" pitchFamily="2" charset="2"/>
              <a:buChar char="ü"/>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A51A08E-387B-4641-8459-D02D7C605C94}" type="slidenum">
              <a:rPr lang="el-GR" altLang="en-US" sz="1400" smtClean="0">
                <a:latin typeface="Arial" charset="0"/>
              </a:rPr>
              <a:pPr>
                <a:spcBef>
                  <a:spcPct val="0"/>
                </a:spcBef>
                <a:buClrTx/>
                <a:buSzTx/>
                <a:buFontTx/>
                <a:buNone/>
                <a:defRPr/>
              </a:pPr>
              <a:t>25</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748712" cy="6192838"/>
          </a:xfrm>
          <a:effectLst>
            <a:outerShdw dist="35921" dir="2700000" algn="ctr" rotWithShape="0">
              <a:schemeClr val="bg2"/>
            </a:outerShdw>
          </a:effectLst>
        </p:spPr>
        <p:txBody>
          <a:bodyPr/>
          <a:lstStyle/>
          <a:p>
            <a:pPr eaLnBrk="1" hangingPunct="1">
              <a:buFontTx/>
              <a:buNone/>
              <a:defRPr/>
            </a:pPr>
            <a:endParaRPr lang="el-GR" sz="1000" dirty="0" smtClean="0"/>
          </a:p>
          <a:p>
            <a:pPr>
              <a:buFont typeface="Wingdings" pitchFamily="2" charset="2"/>
              <a:buChar char="§"/>
              <a:defRPr/>
            </a:pPr>
            <a:r>
              <a:rPr lang="el-GR" sz="2400" dirty="0" smtClean="0">
                <a:effectLst>
                  <a:outerShdw blurRad="38100" dist="38100" dir="2700000" algn="tl">
                    <a:srgbClr val="000000">
                      <a:alpha val="43137"/>
                    </a:srgbClr>
                  </a:outerShdw>
                </a:effectLst>
              </a:rPr>
              <a:t>δεσμεύεται με την τήρηση του απορρήτου / εμπιστευτικότητας</a:t>
            </a:r>
          </a:p>
          <a:p>
            <a:pPr>
              <a:buFont typeface="Wingdings" pitchFamily="2" charset="2"/>
              <a:buChar char="§"/>
              <a:defRPr/>
            </a:pPr>
            <a:r>
              <a:rPr lang="el-GR" sz="2400" dirty="0" smtClean="0">
                <a:effectLst>
                  <a:outerShdw blurRad="38100" dist="38100" dir="2700000" algn="tl">
                    <a:srgbClr val="000000">
                      <a:alpha val="43137"/>
                    </a:srgbClr>
                  </a:outerShdw>
                </a:effectLst>
              </a:rPr>
              <a:t>δεν λαμβάνει εντολές για την άσκηση των καθηκόντων του</a:t>
            </a:r>
          </a:p>
          <a:p>
            <a:pPr>
              <a:buFont typeface="Wingdings" pitchFamily="2" charset="2"/>
              <a:buChar char="§"/>
              <a:defRPr/>
            </a:pPr>
            <a:r>
              <a:rPr lang="el-GR" sz="2400" dirty="0" smtClean="0">
                <a:effectLst>
                  <a:outerShdw blurRad="38100" dist="38100" dir="2700000" algn="tl">
                    <a:srgbClr val="000000">
                      <a:alpha val="43137"/>
                    </a:srgbClr>
                  </a:outerShdw>
                </a:effectLst>
              </a:rPr>
              <a:t>δεν απολύεται ούτε υφίσταται κυρώσεις επειδή έκανε τη δουλειά του. π.χ. εάν μία επεξεργασία ενέχει υψηλό κίνδυνο και ο ΥΠΔ συμβουλεύσει τον υπεύθυνο επεξεργασίας για τη διενέργεια ΕΑ αλλά η διοίκηση διαφωνήσει, ο ΥΠΔ δεν θα απολυθεί. Απολύεται για άλλους λόγους π.χ. κλοπή, ανάρμοστη συμπεριφορά, άσκηση ψυχολογικής βίας κλπ</a:t>
            </a:r>
          </a:p>
          <a:p>
            <a:pPr>
              <a:buFont typeface="Wingdings" pitchFamily="2" charset="2"/>
              <a:buChar char="§"/>
              <a:defRPr/>
            </a:pPr>
            <a:r>
              <a:rPr lang="el-GR" sz="2400" dirty="0" smtClean="0">
                <a:effectLst>
                  <a:outerShdw blurRad="38100" dist="38100" dir="2700000" algn="tl">
                    <a:srgbClr val="000000">
                      <a:alpha val="43137"/>
                    </a:srgbClr>
                  </a:outerShdw>
                </a:effectLst>
              </a:rPr>
              <a:t>λογοδοτεί απευθείας στο ανώτατο επίπεδο της διοίκησης</a:t>
            </a:r>
          </a:p>
          <a:p>
            <a:pPr>
              <a:buFont typeface="Wingdings" pitchFamily="2" charset="2"/>
              <a:buChar char="§"/>
              <a:defRPr/>
            </a:pPr>
            <a:r>
              <a:rPr lang="el-GR" sz="2400" dirty="0" smtClean="0">
                <a:effectLst>
                  <a:outerShdw blurRad="38100" dist="38100" dir="2700000" algn="tl">
                    <a:srgbClr val="000000">
                      <a:alpha val="43137"/>
                    </a:srgbClr>
                  </a:outerShdw>
                </a:effectLst>
              </a:rPr>
              <a:t>έχει ως προτεραιότητα τα καθήκοντα του ΥΠΔ και δεν αναλαμβάνει άλλα καθήκοντα που έρχονται σε σύγκρουση συμφέροντος με τα καθήκοντά του ως ΥΠΔ</a:t>
            </a:r>
            <a:endParaRPr lang="el-GR" sz="2200" dirty="0" smtClean="0">
              <a:effectLst>
                <a:outerShdw blurRad="38100" dist="38100" dir="2700000" algn="tl">
                  <a:srgbClr val="000000">
                    <a:alpha val="43137"/>
                  </a:srgbClr>
                </a:outerShdw>
              </a:effectLst>
            </a:endParaRPr>
          </a:p>
          <a:p>
            <a:pPr>
              <a:defRPr/>
            </a:pP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A997E6F6-DB8A-4B21-AF7C-A3FCADE2C4C3}" type="slidenum">
              <a:rPr lang="el-GR" altLang="en-US" sz="1400" smtClean="0">
                <a:latin typeface="Arial" charset="0"/>
              </a:rPr>
              <a:pPr>
                <a:spcBef>
                  <a:spcPct val="0"/>
                </a:spcBef>
                <a:buClrTx/>
                <a:buSzTx/>
                <a:buFontTx/>
                <a:buNone/>
                <a:defRPr/>
              </a:pPr>
              <a:t>26</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748712" cy="6192838"/>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n-US" sz="2200" b="1" dirty="0" smtClean="0">
                <a:solidFill>
                  <a:srgbClr val="FFFF00"/>
                </a:solidFill>
                <a:effectLst>
                  <a:outerShdw blurRad="38100" dist="38100" dir="2700000" algn="tl">
                    <a:srgbClr val="000000">
                      <a:alpha val="43137"/>
                    </a:srgbClr>
                  </a:outerShdw>
                </a:effectLst>
              </a:rPr>
              <a:t>     </a:t>
            </a:r>
            <a:r>
              <a:rPr lang="el-GR" sz="2200" b="1" u="sng" dirty="0" smtClean="0">
                <a:solidFill>
                  <a:srgbClr val="FFFF00"/>
                </a:solidFill>
                <a:effectLst>
                  <a:outerShdw blurRad="38100" dist="38100" dir="2700000" algn="tl">
                    <a:srgbClr val="000000">
                      <a:alpha val="43137"/>
                    </a:srgbClr>
                  </a:outerShdw>
                </a:effectLst>
              </a:rPr>
              <a:t>Σύγκρουση συμφέροντος στα καθήκοντα που εκτελεί υπάρχει όταν:</a:t>
            </a:r>
          </a:p>
          <a:p>
            <a:pPr>
              <a:buFontTx/>
              <a:buNone/>
              <a:defRPr/>
            </a:pPr>
            <a:r>
              <a:rPr lang="el-GR" sz="2200" dirty="0" smtClean="0">
                <a:effectLst>
                  <a:outerShdw blurRad="38100" dist="38100" dir="2700000" algn="tl">
                    <a:srgbClr val="000000">
                      <a:alpha val="43137"/>
                    </a:srgbClr>
                  </a:outerShdw>
                </a:effectLst>
              </a:rPr>
              <a:t>    Ο ΥΠΔ κατέχει μία θέση στον Οργανισμό, με την οποία μπορεί να καθορίσει το σκοπό και τα μέσα της επεξεργασίας προσωπικών δεδομένων</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π.χ. </a:t>
            </a:r>
          </a:p>
          <a:p>
            <a:pPr lvl="2">
              <a:buFontTx/>
              <a:buNone/>
              <a:defRPr/>
            </a:pPr>
            <a:endParaRPr lang="el-GR" sz="14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Γενικός Διευθυντής, Προϊστάμενος Τμήματος Πληροφορικής / Ανθρώπινου Δυναμικού</a:t>
            </a:r>
            <a:r>
              <a:rPr lang="en-US" sz="2200" dirty="0" smtClean="0">
                <a:effectLst>
                  <a:outerShdw blurRad="38100" dist="38100" dir="2700000" algn="tl">
                    <a:srgbClr val="000000">
                      <a:alpha val="43137"/>
                    </a:srgbClr>
                  </a:outerShdw>
                </a:effectLst>
              </a:rPr>
              <a:t> / </a:t>
            </a:r>
            <a:r>
              <a:rPr lang="el-GR" sz="2200" dirty="0" smtClean="0">
                <a:effectLst>
                  <a:outerShdw blurRad="38100" dist="38100" dir="2700000" algn="tl">
                    <a:srgbClr val="000000">
                      <a:alpha val="43137"/>
                    </a:srgbClr>
                  </a:outerShdw>
                </a:effectLst>
              </a:rPr>
              <a:t>Λογιστηρίου / Ελεγκτικού οίκου</a:t>
            </a:r>
          </a:p>
          <a:p>
            <a:pPr lvl="4">
              <a:buNone/>
              <a:defRPr/>
            </a:pPr>
            <a:endParaRPr lang="el-GR" sz="10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Κατώτερες θέσεις, των οποίων οι κάτοχοι τους καθορίζουν το σκοπό και τα μέσα της επεξεργασίας προσωπικών δεδομένων</a:t>
            </a:r>
          </a:p>
          <a:p>
            <a:pPr lvl="2">
              <a:buNone/>
              <a:defRPr/>
            </a:pPr>
            <a:endParaRPr lang="el-GR" sz="1400" u="sng"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Σημ.: </a:t>
            </a:r>
            <a:r>
              <a:rPr lang="el-GR" sz="2200" b="1" dirty="0" smtClean="0">
                <a:effectLst>
                  <a:outerShdw blurRad="38100" dist="38100" dir="2700000" algn="tl">
                    <a:srgbClr val="000000">
                      <a:alpha val="43137"/>
                    </a:srgbClr>
                  </a:outerShdw>
                </a:effectLst>
              </a:rPr>
              <a:t>Ο Υπεύθυνος Ασφάλειας Πληροφοριών είναι ξεχωριστή θέση από τον ΥΠΔ </a:t>
            </a:r>
            <a:r>
              <a:rPr lang="el-GR" sz="2200" i="1" dirty="0" smtClean="0">
                <a:effectLst>
                  <a:outerShdw blurRad="38100" dist="38100" dir="2700000" algn="tl">
                    <a:srgbClr val="000000">
                      <a:alpha val="43137"/>
                    </a:srgbClr>
                  </a:outerShdw>
                </a:effectLst>
              </a:rPr>
              <a:t>(Κατευθυντήριες Γραμμές Ομάδας Εργασίας Άρθρου 29 για τη Διενέργεια Εκτίμησης Αντικτύπου)</a:t>
            </a: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741D0B9-5449-44AC-81B7-E53145204862}" type="slidenum">
              <a:rPr lang="el-GR" altLang="en-US" sz="1400" smtClean="0">
                <a:latin typeface="Arial" charset="0"/>
              </a:rPr>
              <a:pPr>
                <a:spcBef>
                  <a:spcPct val="0"/>
                </a:spcBef>
                <a:buClrTx/>
                <a:buSzTx/>
                <a:buFontTx/>
                <a:buNone/>
                <a:defRPr/>
              </a:pPr>
              <a:t>27</a:t>
            </a:fld>
            <a:endParaRPr lang="el-GR" altLang="en-US" sz="1400" smtClean="0">
              <a:latin typeface="Arial" charset="0"/>
            </a:endParaRPr>
          </a:p>
        </p:txBody>
      </p:sp>
      <p:sp>
        <p:nvSpPr>
          <p:cNvPr id="6147" name="Rectangle 3"/>
          <p:cNvSpPr>
            <a:spLocks noGrp="1" noChangeArrowheads="1"/>
          </p:cNvSpPr>
          <p:nvPr>
            <p:ph type="body" idx="1"/>
          </p:nvPr>
        </p:nvSpPr>
        <p:spPr>
          <a:xfrm>
            <a:off x="468313" y="115888"/>
            <a:ext cx="8424862" cy="5689600"/>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200" b="1" dirty="0" smtClean="0">
                <a:solidFill>
                  <a:srgbClr val="FFFF00"/>
                </a:solidFill>
                <a:effectLst>
                  <a:outerShdw blurRad="38100" dist="38100" dir="2700000" algn="tl">
                    <a:srgbClr val="000000">
                      <a:alpha val="43137"/>
                    </a:srgbClr>
                  </a:outerShdw>
                </a:effectLst>
              </a:rPr>
              <a:t> Δημοσίευση και ανακοίνωση των στοιχείων επικοινωνίας</a:t>
            </a:r>
          </a:p>
          <a:p>
            <a:pPr>
              <a:buFontTx/>
              <a:buNone/>
              <a:defRPr/>
            </a:pPr>
            <a:r>
              <a:rPr lang="el-GR" sz="2200" b="1" dirty="0" smtClean="0">
                <a:solidFill>
                  <a:srgbClr val="FFFF00"/>
                </a:solidFill>
                <a:effectLst>
                  <a:outerShdw blurRad="38100" dist="38100" dir="2700000" algn="tl">
                    <a:srgbClr val="000000">
                      <a:alpha val="43137"/>
                    </a:srgbClr>
                  </a:outerShdw>
                </a:effectLst>
              </a:rPr>
              <a:t> του ΥΠΔ </a:t>
            </a:r>
          </a:p>
          <a:p>
            <a:pPr>
              <a:buFontTx/>
              <a:buNone/>
              <a:defRPr/>
            </a:pPr>
            <a:r>
              <a:rPr lang="el-GR" sz="24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Ο Οργανισμός δημοσιεύει τα στοιχεία επικοινωνίας του και</a:t>
            </a:r>
          </a:p>
          <a:p>
            <a:pPr>
              <a:buFontTx/>
              <a:buNone/>
              <a:defRPr/>
            </a:pPr>
            <a:r>
              <a:rPr lang="el-GR" sz="2200" dirty="0" smtClean="0">
                <a:effectLst>
                  <a:outerShdw blurRad="38100" dist="38100" dir="2700000" algn="tl">
                    <a:srgbClr val="000000">
                      <a:alpha val="43137"/>
                    </a:srgbClr>
                  </a:outerShdw>
                </a:effectLst>
              </a:rPr>
              <a:t> τα ανακοινώνει στην ΑΠΔΠΧ. </a:t>
            </a:r>
            <a:r>
              <a:rPr lang="el-GR" sz="2200" u="sng" dirty="0" smtClean="0">
                <a:effectLst>
                  <a:outerShdw blurRad="38100" dist="38100" dir="2700000" algn="tl">
                    <a:srgbClr val="000000">
                      <a:alpha val="43137"/>
                    </a:srgbClr>
                  </a:outerShdw>
                </a:effectLst>
              </a:rPr>
              <a:t>Η Ομάδα Εργασίας του Άρθρου 29</a:t>
            </a:r>
          </a:p>
          <a:p>
            <a:pPr>
              <a:buFontTx/>
              <a:buNone/>
              <a:defRPr/>
            </a:pPr>
            <a:r>
              <a:rPr lang="el-GR" sz="2200" dirty="0" smtClean="0">
                <a:effectLst>
                  <a:outerShdw blurRad="38100" dist="38100" dir="2700000" algn="tl">
                    <a:srgbClr val="000000">
                      <a:alpha val="43137"/>
                    </a:srgbClr>
                  </a:outerShdw>
                </a:effectLst>
              </a:rPr>
              <a:t> </a:t>
            </a:r>
            <a:r>
              <a:rPr lang="el-GR" sz="2200" u="sng" dirty="0" smtClean="0">
                <a:effectLst>
                  <a:outerShdw blurRad="38100" dist="38100" dir="2700000" algn="tl">
                    <a:srgbClr val="000000">
                      <a:alpha val="43137"/>
                    </a:srgbClr>
                  </a:outerShdw>
                </a:effectLst>
              </a:rPr>
              <a:t>προτείνει: </a:t>
            </a:r>
          </a:p>
          <a:p>
            <a:pPr>
              <a:defRPr/>
            </a:pPr>
            <a:r>
              <a:rPr lang="el-GR" sz="2200" dirty="0" smtClean="0">
                <a:effectLst>
                  <a:outerShdw blurRad="38100" dist="38100" dir="2700000" algn="tl">
                    <a:srgbClr val="000000">
                      <a:alpha val="43137"/>
                    </a:srgbClr>
                  </a:outerShdw>
                </a:effectLst>
              </a:rPr>
              <a:t>Πληροφορίες που αφορούν στον ΥΠΔ (</a:t>
            </a:r>
            <a:r>
              <a:rPr lang="el-GR" sz="2200" dirty="0" err="1" smtClean="0">
                <a:effectLst>
                  <a:outerShdw blurRad="38100" dist="38100" dir="2700000" algn="tl">
                    <a:srgbClr val="000000">
                      <a:alpha val="43137"/>
                    </a:srgbClr>
                  </a:outerShdw>
                </a:effectLst>
              </a:rPr>
              <a:t>ταχ</a:t>
            </a:r>
            <a:r>
              <a:rPr lang="el-GR" sz="2200" dirty="0" smtClean="0">
                <a:effectLst>
                  <a:outerShdw blurRad="38100" dist="38100" dir="2700000" algn="tl">
                    <a:srgbClr val="000000">
                      <a:alpha val="43137"/>
                    </a:srgbClr>
                  </a:outerShdw>
                </a:effectLst>
              </a:rPr>
              <a:t>. διεύθυνση, υπηρεσιακό </a:t>
            </a:r>
            <a:r>
              <a:rPr lang="el-GR" sz="2200" dirty="0" err="1" smtClean="0">
                <a:effectLst>
                  <a:outerShdw blurRad="38100" dist="38100" dir="2700000" algn="tl">
                    <a:srgbClr val="000000">
                      <a:alpha val="43137"/>
                    </a:srgbClr>
                  </a:outerShdw>
                </a:effectLst>
              </a:rPr>
              <a:t>τηλ</a:t>
            </a:r>
            <a:r>
              <a:rPr lang="el-GR" sz="2200" dirty="0" smtClean="0">
                <a:effectLst>
                  <a:outerShdw blurRad="38100" dist="38100" dir="2700000" algn="tl">
                    <a:srgbClr val="000000">
                      <a:alpha val="43137"/>
                    </a:srgbClr>
                  </a:outerShdw>
                </a:effectLst>
              </a:rPr>
              <a:t>. και/ή </a:t>
            </a:r>
            <a:r>
              <a:rPr lang="en-US" sz="2200" dirty="0" smtClean="0">
                <a:effectLst>
                  <a:outerShdw blurRad="38100" dist="38100" dir="2700000" algn="tl">
                    <a:srgbClr val="000000">
                      <a:alpha val="43137"/>
                    </a:srgbClr>
                  </a:outerShdw>
                </a:effectLst>
              </a:rPr>
              <a:t>email</a:t>
            </a:r>
            <a:r>
              <a:rPr lang="el-GR" sz="2200" dirty="0" smtClean="0">
                <a:effectLst>
                  <a:outerShdw blurRad="38100" dist="38100" dir="2700000" algn="tl">
                    <a:srgbClr val="000000">
                      <a:alpha val="43137"/>
                    </a:srgbClr>
                  </a:outerShdw>
                </a:effectLst>
              </a:rPr>
              <a:t>) δημοσιεύονται στην ιστοσελίδα του οργανισμού. Η δημοσίευση του ονόματος εναπόκειται στην κρίση του οργανισμού και του ΥΠΔ</a:t>
            </a:r>
          </a:p>
          <a:p>
            <a:pPr>
              <a:defRPr/>
            </a:pPr>
            <a:r>
              <a:rPr lang="el-GR" sz="2200" dirty="0" smtClean="0">
                <a:effectLst>
                  <a:outerShdw blurRad="38100" dist="38100" dir="2700000" algn="tl">
                    <a:srgbClr val="000000">
                      <a:alpha val="43137"/>
                    </a:srgbClr>
                  </a:outerShdw>
                </a:effectLst>
              </a:rPr>
              <a:t>Οι εν λόγω πληροφορίες (ΚΑΙ το όνομα του) δημοσιεύονται στην </a:t>
            </a:r>
            <a:r>
              <a:rPr lang="el-GR" sz="2200" u="sng" dirty="0" smtClean="0">
                <a:effectLst>
                  <a:outerShdw blurRad="38100" dist="38100" dir="2700000" algn="tl">
                    <a:srgbClr val="000000">
                      <a:alpha val="43137"/>
                    </a:srgbClr>
                  </a:outerShdw>
                </a:effectLst>
              </a:rPr>
              <a:t>εσωτερική</a:t>
            </a:r>
            <a:r>
              <a:rPr lang="el-GR" sz="2200" dirty="0" smtClean="0">
                <a:effectLst>
                  <a:outerShdw blurRad="38100" dist="38100" dir="2700000" algn="tl">
                    <a:srgbClr val="000000">
                      <a:alpha val="43137"/>
                    </a:srgbClr>
                  </a:outerShdw>
                </a:effectLst>
              </a:rPr>
              <a:t> σελίδα του οργανισμού</a:t>
            </a:r>
          </a:p>
          <a:p>
            <a:pPr>
              <a:defRPr/>
            </a:pPr>
            <a:r>
              <a:rPr lang="el-GR" sz="2200" dirty="0" smtClean="0">
                <a:effectLst>
                  <a:outerShdw blurRad="38100" dist="38100" dir="2700000" algn="tl">
                    <a:srgbClr val="000000">
                      <a:alpha val="43137"/>
                    </a:srgbClr>
                  </a:outerShdw>
                </a:effectLst>
              </a:rPr>
              <a:t>Όλες οι πιο πάνω πληροφορίες ανακοινώνονται στην ΑΠΔΠΧ</a:t>
            </a:r>
          </a:p>
          <a:p>
            <a:pPr>
              <a:buFont typeface="Wingdings" pitchFamily="2" charset="2"/>
              <a:buChar char="ü"/>
              <a:defRPr/>
            </a:pPr>
            <a:endParaRPr lang="el-GR" sz="24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52DB9FD-FB08-427A-A74D-65BFA0AC5420}" type="slidenum">
              <a:rPr lang="el-GR" altLang="en-US" sz="1400" smtClean="0">
                <a:latin typeface="Arial" charset="0"/>
              </a:rPr>
              <a:pPr>
                <a:spcBef>
                  <a:spcPct val="0"/>
                </a:spcBef>
                <a:buClrTx/>
                <a:buSzTx/>
                <a:buFontTx/>
                <a:buNone/>
                <a:defRPr/>
              </a:pPr>
              <a:t>28</a:t>
            </a:fld>
            <a:endParaRPr lang="el-GR" altLang="en-US" sz="1400" smtClean="0">
              <a:latin typeface="Arial" charset="0"/>
            </a:endParaRPr>
          </a:p>
        </p:txBody>
      </p:sp>
      <p:sp>
        <p:nvSpPr>
          <p:cNvPr id="6147" name="Rectangle 3"/>
          <p:cNvSpPr>
            <a:spLocks noGrp="1" noChangeArrowheads="1"/>
          </p:cNvSpPr>
          <p:nvPr>
            <p:ph type="body" idx="1"/>
          </p:nvPr>
        </p:nvSpPr>
        <p:spPr>
          <a:xfrm>
            <a:off x="395537" y="332656"/>
            <a:ext cx="8136904" cy="6120532"/>
          </a:xfrm>
          <a:effectLst>
            <a:outerShdw dist="35921" dir="2700000" algn="ctr" rotWithShape="0">
              <a:schemeClr val="bg2"/>
            </a:outerShdw>
          </a:effectLst>
        </p:spPr>
        <p:txBody>
          <a:bodyPr/>
          <a:lstStyle/>
          <a:p>
            <a:pPr eaLnBrk="1" hangingPunct="1">
              <a:buFontTx/>
              <a:buNone/>
              <a:defRPr/>
            </a:pPr>
            <a:endParaRPr lang="el-GR" sz="1000" dirty="0" smtClean="0"/>
          </a:p>
          <a:p>
            <a:pPr marL="457200" indent="-457200">
              <a:buNone/>
              <a:defRPr/>
            </a:pPr>
            <a:r>
              <a:rPr lang="en-US" sz="2400" b="1" dirty="0" smtClean="0">
                <a:solidFill>
                  <a:srgbClr val="FFC000"/>
                </a:solidFill>
              </a:rPr>
              <a:t>     </a:t>
            </a:r>
            <a:r>
              <a:rPr lang="el-GR" sz="2400" b="1" dirty="0" smtClean="0">
                <a:solidFill>
                  <a:srgbClr val="FFC000"/>
                </a:solidFill>
              </a:rPr>
              <a:t>Παράδειγμα </a:t>
            </a:r>
            <a:r>
              <a:rPr lang="el-GR" sz="2400" dirty="0" smtClean="0"/>
              <a:t>που </a:t>
            </a:r>
            <a:r>
              <a:rPr lang="el-GR" sz="2400" b="1" u="sng" dirty="0" smtClean="0"/>
              <a:t>δεν</a:t>
            </a:r>
            <a:r>
              <a:rPr lang="el-GR" sz="2400" dirty="0" smtClean="0"/>
              <a:t> απαιτείται ορισμός ΥΠΔ διότι η επεξεργασία δεν συνιστά επεξεργασία μεγάλης κλίμακας είναι: η επεξεργασία δεδομένων που αφορούν ποινικές καταδίκες και αδικήματα από ιδιώτη δικηγόρο</a:t>
            </a:r>
            <a:r>
              <a:rPr lang="el-GR" sz="2400" dirty="0" smtClean="0">
                <a:effectLst>
                  <a:outerShdw blurRad="38100" dist="38100" dir="2700000" algn="tl">
                    <a:srgbClr val="000000">
                      <a:alpha val="43137"/>
                    </a:srgbClr>
                  </a:outerShdw>
                </a:effectLst>
              </a:rPr>
              <a:t> </a:t>
            </a:r>
            <a:endParaRPr lang="en-US" sz="2400" dirty="0" smtClean="0">
              <a:effectLst>
                <a:outerShdw blurRad="38100" dist="38100" dir="2700000" algn="tl">
                  <a:srgbClr val="000000">
                    <a:alpha val="43137"/>
                  </a:srgbClr>
                </a:outerShdw>
              </a:effectLst>
            </a:endParaRPr>
          </a:p>
          <a:p>
            <a:pPr marL="1714500" lvl="3" indent="-457200">
              <a:buNone/>
              <a:defRPr/>
            </a:pPr>
            <a:endParaRPr lang="en-US" sz="1200" i="1" dirty="0" smtClean="0">
              <a:effectLst>
                <a:outerShdw blurRad="38100" dist="38100" dir="2700000" algn="tl">
                  <a:srgbClr val="000000">
                    <a:alpha val="43137"/>
                  </a:srgbClr>
                </a:outerShdw>
              </a:effectLst>
            </a:endParaRPr>
          </a:p>
          <a:p>
            <a:pPr marL="457200" indent="-457200">
              <a:buNone/>
              <a:defRPr/>
            </a:pPr>
            <a:r>
              <a:rPr lang="en-US" sz="2400" i="1" dirty="0" smtClean="0">
                <a:effectLst>
                  <a:outerShdw blurRad="38100" dist="38100" dir="2700000" algn="tl">
                    <a:srgbClr val="000000">
                      <a:alpha val="43137"/>
                    </a:srgbClr>
                  </a:outerShdw>
                </a:effectLst>
              </a:rPr>
              <a:t>     </a:t>
            </a:r>
            <a:r>
              <a:rPr lang="el-GR" sz="2400" i="1" dirty="0" smtClean="0"/>
              <a:t>(Κατευθυντήριες Γραμμές σχετικά με τους υπεύθυνους προστασίας δεδομένων, Ομάδας Εργασίας Άρθρου 29) </a:t>
            </a:r>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404813"/>
            <a:ext cx="8002587" cy="2592387"/>
          </a:xfrm>
        </p:spPr>
        <p:txBody>
          <a:bodyPr/>
          <a:lstStyle/>
          <a:p>
            <a:pPr>
              <a:defRPr/>
            </a:pP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1520" y="404664"/>
            <a:ext cx="8712968" cy="5615137"/>
          </a:xfrm>
        </p:spPr>
        <p:txBody>
          <a:bodyPr/>
          <a:lstStyle/>
          <a:p>
            <a:pPr marL="1714500" lvl="3" indent="-457200">
              <a:buFont typeface="+mj-lt"/>
              <a:buAutoNum type="arabicPeriod" startAt="8"/>
              <a:defRPr/>
            </a:pPr>
            <a:endParaRPr lang="el-GR" sz="700" dirty="0" smtClean="0">
              <a:effectLst>
                <a:outerShdw blurRad="38100" dist="38100" dir="2700000" algn="tl">
                  <a:srgbClr val="000000">
                    <a:alpha val="43137"/>
                  </a:srgbClr>
                </a:outerShdw>
              </a:effectLst>
            </a:endParaRPr>
          </a:p>
          <a:p>
            <a:pPr marL="457200" indent="-457200">
              <a:buFont typeface="+mj-lt"/>
              <a:buAutoNum type="arabicPeriod" startAt="15"/>
              <a:defRPr/>
            </a:pPr>
            <a:r>
              <a:rPr lang="el-GR" sz="2200" dirty="0" smtClean="0">
                <a:effectLst>
                  <a:outerShdw blurRad="38100" dist="38100" dir="2700000" algn="tl">
                    <a:srgbClr val="000000">
                      <a:alpha val="43137"/>
                    </a:srgbClr>
                  </a:outerShdw>
                </a:effectLst>
              </a:rPr>
              <a:t> </a:t>
            </a:r>
            <a:r>
              <a:rPr lang="el-GR" sz="2200" dirty="0" smtClean="0"/>
              <a:t>Άδεια για διαβίβαση προσωπικών δεδομένων σε τρίτες χώρες: </a:t>
            </a:r>
          </a:p>
          <a:p>
            <a:pPr marL="457200" indent="-457200">
              <a:buNone/>
              <a:defRPr/>
            </a:pPr>
            <a:r>
              <a:rPr lang="el-GR" sz="2200" dirty="0" smtClean="0"/>
              <a:t>     Όταν ο υπεύθυνος επεξεργασίας επιλέξει ως νομική βάση για τη διαβίβαση </a:t>
            </a:r>
            <a:r>
              <a:rPr lang="el-GR" sz="2200" b="1" dirty="0" smtClean="0"/>
              <a:t>συμβατικές ρήτρες που θα ετοιμάσει και θα εγκριθούν από το Γραφείο μου </a:t>
            </a:r>
          </a:p>
          <a:p>
            <a:pPr marL="1257300" lvl="2" indent="-457200">
              <a:buNone/>
              <a:defRPr/>
            </a:pPr>
            <a:endParaRPr lang="el-GR" sz="1400" b="1" dirty="0" smtClean="0"/>
          </a:p>
          <a:p>
            <a:pPr marL="457200" indent="-457200">
              <a:buFont typeface="Wingdings" pitchFamily="2" charset="2"/>
              <a:buChar char="Ø"/>
              <a:defRPr/>
            </a:pPr>
            <a:r>
              <a:rPr lang="el-GR" sz="2200" b="1" dirty="0" smtClean="0">
                <a:solidFill>
                  <a:srgbClr val="FFFF00"/>
                </a:solidFill>
                <a:effectLst>
                  <a:outerShdw blurRad="38100" dist="38100" dir="2700000" algn="tl">
                    <a:srgbClr val="000000">
                      <a:alpha val="43137"/>
                    </a:srgbClr>
                  </a:outerShdw>
                </a:effectLst>
              </a:rPr>
              <a:t>επιτρέπεται και ΧΩΡΙΣ ΑΔΕΙΑ </a:t>
            </a:r>
            <a:r>
              <a:rPr lang="el-GR" sz="2200" dirty="0" smtClean="0">
                <a:effectLst>
                  <a:outerShdw blurRad="38100" dist="38100" dir="2700000" algn="tl">
                    <a:srgbClr val="000000">
                      <a:alpha val="43137"/>
                    </a:srgbClr>
                  </a:outerShdw>
                </a:effectLst>
              </a:rPr>
              <a:t>εάν επιλέξει:</a:t>
            </a:r>
          </a:p>
          <a:p>
            <a:pPr marL="457200" indent="-457200">
              <a:buFont typeface="Wingdings" pitchFamily="2" charset="2"/>
              <a:buChar char="v"/>
              <a:defRPr/>
            </a:pPr>
            <a:r>
              <a:rPr lang="el-GR" sz="2200" dirty="0" smtClean="0"/>
              <a:t>τυποποιημένες ρήτρες που εκδίδονται από το Γραφείο μου και εγκρίνονται από την Επιτροπή ή</a:t>
            </a:r>
          </a:p>
          <a:p>
            <a:pPr>
              <a:buFont typeface="Wingdings" pitchFamily="2" charset="2"/>
              <a:buChar char="v"/>
              <a:defRPr/>
            </a:pPr>
            <a:r>
              <a:rPr lang="el-GR" sz="2200" dirty="0" smtClean="0"/>
              <a:t>  κώδικα δεοντολογίας που εγκρίνεται από το Γραφείο μου  </a:t>
            </a:r>
          </a:p>
          <a:p>
            <a:pPr>
              <a:buFontTx/>
              <a:buNone/>
              <a:defRPr/>
            </a:pPr>
            <a:r>
              <a:rPr lang="el-GR" sz="2200" dirty="0" smtClean="0"/>
              <a:t>      ή από το Συμβούλιο Προστασίας Δεδομένων, εάν αφορά </a:t>
            </a:r>
          </a:p>
          <a:p>
            <a:pPr>
              <a:buFontTx/>
              <a:buNone/>
              <a:defRPr/>
            </a:pPr>
            <a:r>
              <a:rPr lang="el-GR" sz="2200" dirty="0" smtClean="0"/>
              <a:t>      διάφορα </a:t>
            </a:r>
            <a:r>
              <a:rPr lang="el-GR" sz="2200" dirty="0" err="1" smtClean="0"/>
              <a:t>κμ</a:t>
            </a:r>
            <a:r>
              <a:rPr lang="el-GR" sz="2200" dirty="0" smtClean="0"/>
              <a:t> ή  </a:t>
            </a:r>
          </a:p>
          <a:p>
            <a:pPr>
              <a:buFont typeface="Wingdings" pitchFamily="2" charset="2"/>
              <a:buChar char="v"/>
              <a:defRPr/>
            </a:pPr>
            <a:r>
              <a:rPr lang="el-GR" sz="2200" dirty="0" smtClean="0"/>
              <a:t>  μηχανισμό πιστοποίησης που εγκρίνεται από το Γραφείο μου ή</a:t>
            </a:r>
          </a:p>
          <a:p>
            <a:pPr>
              <a:buNone/>
              <a:defRPr/>
            </a:pPr>
            <a:r>
              <a:rPr lang="el-GR" sz="2200" dirty="0" smtClean="0"/>
              <a:t>      τον εθνικό οργανισμό πιστοποίησης ή και από τους δύο</a:t>
            </a:r>
          </a:p>
          <a:p>
            <a:pPr marL="457200" indent="-457200">
              <a:buFont typeface="+mj-lt"/>
              <a:buAutoNum type="arabicPeriod" startAt="8"/>
              <a:defRPr/>
            </a:pPr>
            <a:endParaRPr lang="el-GR" sz="1900" dirty="0" smtClean="0">
              <a:effectLst>
                <a:outerShdw blurRad="38100" dist="38100" dir="2700000" algn="tl">
                  <a:srgbClr val="000000">
                    <a:alpha val="43137"/>
                  </a:srgbClr>
                </a:outerShdw>
              </a:effectLst>
            </a:endParaRPr>
          </a:p>
          <a:p>
            <a:pPr marL="457200" indent="-457200">
              <a:buFont typeface="+mj-lt"/>
              <a:buAutoNum type="arabicPeriod" startAt="8"/>
              <a:defRPr/>
            </a:pPr>
            <a:endParaRPr lang="el-GR" sz="1900" dirty="0" smtClean="0">
              <a:effectLst>
                <a:outerShdw blurRad="38100" dist="38100" dir="2700000" algn="tl">
                  <a:srgbClr val="000000">
                    <a:alpha val="43137"/>
                  </a:srgbClr>
                </a:outerShdw>
              </a:effectLst>
            </a:endParaRPr>
          </a:p>
          <a:p>
            <a:pPr marL="1714500" lvl="3" indent="-457200">
              <a:buNone/>
              <a:defRPr/>
            </a:pPr>
            <a:r>
              <a:rPr lang="el-GR" sz="1200" dirty="0" smtClean="0"/>
              <a:t>     </a:t>
            </a:r>
          </a:p>
          <a:p>
            <a:pPr marL="457200" indent="-457200">
              <a:buNone/>
              <a:defRPr/>
            </a:pPr>
            <a:r>
              <a:rPr lang="el-GR" sz="2400" dirty="0" smtClean="0"/>
              <a:t>     </a:t>
            </a:r>
            <a:endParaRPr lang="el-GR" sz="2000" dirty="0" smtClean="0">
              <a:effectLst>
                <a:outerShdw blurRad="38100" dist="38100" dir="2700000" algn="tl">
                  <a:srgbClr val="000000">
                    <a:alpha val="43137"/>
                  </a:srgbClr>
                </a:outerShdw>
              </a:effectLst>
            </a:endParaRPr>
          </a:p>
          <a:p>
            <a:pPr marL="457200" indent="-457200">
              <a:buFontTx/>
              <a:buNone/>
              <a:defRPr/>
            </a:pPr>
            <a:endParaRPr lang="el-GR" sz="2200" dirty="0" smtClean="0">
              <a:effectLst>
                <a:outerShdw blurRad="38100" dist="38100" dir="2700000" algn="tl">
                  <a:srgbClr val="000000">
                    <a:alpha val="43137"/>
                  </a:srgbClr>
                </a:outerShdw>
              </a:effectLst>
            </a:endParaRPr>
          </a:p>
          <a:p>
            <a:pPr marL="457200" indent="-457200">
              <a:buNone/>
              <a:defRPr/>
            </a:pPr>
            <a:r>
              <a:rPr lang="el-GR" sz="2200" dirty="0" smtClean="0">
                <a:effectLst>
                  <a:outerShdw blurRad="38100" dist="38100" dir="2700000" algn="tl">
                    <a:srgbClr val="000000">
                      <a:alpha val="43137"/>
                    </a:srgbClr>
                  </a:outerShdw>
                </a:effectLst>
              </a:rPr>
              <a:t/>
            </a:r>
            <a:br>
              <a:rPr lang="el-GR" sz="2200" dirty="0" smtClean="0">
                <a:effectLst>
                  <a:outerShdw blurRad="38100" dist="38100" dir="2700000" algn="tl">
                    <a:srgbClr val="000000">
                      <a:alpha val="43137"/>
                    </a:srgbClr>
                  </a:outerShdw>
                </a:effectLst>
              </a:rPr>
            </a:b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3B0B1BF0-52CF-457D-9E8C-8A57DCD94E8B}" type="slidenum">
              <a:rPr lang="el-GR" smtClean="0"/>
              <a:pPr>
                <a:defRPr/>
              </a:pPr>
              <a:t>29</a:t>
            </a:fld>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70C2243-7467-4B18-8E26-7A21E3C2B047}" type="slidenum">
              <a:rPr lang="el-GR" altLang="en-US" sz="1400" smtClean="0">
                <a:latin typeface="Arial" charset="0"/>
              </a:rPr>
              <a:pPr>
                <a:spcBef>
                  <a:spcPct val="0"/>
                </a:spcBef>
                <a:buClrTx/>
                <a:buSzTx/>
                <a:buFontTx/>
                <a:buNone/>
                <a:defRPr/>
              </a:pPr>
              <a:t>3</a:t>
            </a:fld>
            <a:endParaRPr lang="el-GR" altLang="en-US" sz="1400" smtClean="0">
              <a:latin typeface="Arial" charset="0"/>
            </a:endParaRPr>
          </a:p>
        </p:txBody>
      </p:sp>
      <p:sp>
        <p:nvSpPr>
          <p:cNvPr id="8194" name="Rectangle 2"/>
          <p:cNvSpPr>
            <a:spLocks noGrp="1" noChangeArrowheads="1"/>
          </p:cNvSpPr>
          <p:nvPr>
            <p:ph type="title"/>
          </p:nvPr>
        </p:nvSpPr>
        <p:spPr>
          <a:xfrm>
            <a:off x="971550" y="260350"/>
            <a:ext cx="6911975" cy="1384300"/>
          </a:xfrm>
          <a:effectLst>
            <a:outerShdw dist="35921" dir="2700000" algn="ctr" rotWithShape="0">
              <a:schemeClr val="bg2"/>
            </a:outerShdw>
          </a:effectLst>
        </p:spPr>
        <p:txBody>
          <a:bodyPr/>
          <a:lstStyle/>
          <a:p>
            <a:pPr eaLnBrk="1" hangingPunct="1">
              <a:defRPr/>
            </a:pPr>
            <a:r>
              <a:rPr lang="el-GR" sz="3200" b="1" dirty="0" smtClean="0">
                <a:solidFill>
                  <a:srgbClr val="FFC000"/>
                </a:solidFill>
              </a:rPr>
              <a:t>Υφιστάμενο Νομικό Πλαίσιο</a:t>
            </a:r>
          </a:p>
        </p:txBody>
      </p:sp>
      <p:sp>
        <p:nvSpPr>
          <p:cNvPr id="8195" name="Rectangle 3"/>
          <p:cNvSpPr>
            <a:spLocks noGrp="1" noChangeArrowheads="1"/>
          </p:cNvSpPr>
          <p:nvPr>
            <p:ph type="body" idx="1"/>
          </p:nvPr>
        </p:nvSpPr>
        <p:spPr>
          <a:xfrm>
            <a:off x="900113" y="1557338"/>
            <a:ext cx="7488237" cy="4967287"/>
          </a:xfrm>
          <a:effectLst>
            <a:outerShdw dist="35921" dir="2700000" algn="ctr" rotWithShape="0">
              <a:schemeClr val="bg2"/>
            </a:outerShdw>
          </a:effectLst>
        </p:spPr>
        <p:txBody>
          <a:bodyPr/>
          <a:lstStyle/>
          <a:p>
            <a:pPr eaLnBrk="1" hangingPunct="1">
              <a:defRPr/>
            </a:pPr>
            <a:r>
              <a:rPr lang="el-GR" sz="2800" dirty="0" smtClean="0">
                <a:effectLst>
                  <a:outerShdw blurRad="38100" dist="38100" dir="2700000" algn="tl">
                    <a:srgbClr val="000000">
                      <a:alpha val="43137"/>
                    </a:srgbClr>
                  </a:outerShdw>
                </a:effectLst>
                <a:latin typeface="+mj-lt"/>
              </a:rPr>
              <a:t>Κυρωτικοί Νόμοι της Σύμβασης 108 και του Πρόσθετου Πρωτοκόλλου της </a:t>
            </a:r>
          </a:p>
          <a:p>
            <a:pPr lvl="3" eaLnBrk="1" hangingPunct="1">
              <a:buFontTx/>
              <a:buNone/>
              <a:defRPr/>
            </a:pPr>
            <a:endParaRPr lang="el-GR" sz="1600" dirty="0" smtClean="0">
              <a:effectLst>
                <a:outerShdw blurRad="38100" dist="38100" dir="2700000" algn="tl">
                  <a:srgbClr val="000000">
                    <a:alpha val="43137"/>
                  </a:srgbClr>
                </a:outerShdw>
              </a:effectLst>
              <a:latin typeface="+mj-lt"/>
            </a:endParaRPr>
          </a:p>
          <a:p>
            <a:pPr eaLnBrk="1" hangingPunct="1">
              <a:defRPr/>
            </a:pPr>
            <a:r>
              <a:rPr lang="el-GR" sz="2800" dirty="0" smtClean="0">
                <a:effectLst>
                  <a:outerShdw blurRad="38100" dist="38100" dir="2700000" algn="tl">
                    <a:srgbClr val="000000">
                      <a:alpha val="43137"/>
                    </a:srgbClr>
                  </a:outerShdw>
                </a:effectLst>
                <a:latin typeface="+mj-lt"/>
              </a:rPr>
              <a:t>Ο περί Επεξεργασίας Δεδομένων Προσωπικού Χαρακτήρα (Προστασία του Ατόμου Νόμος του 2001 </a:t>
            </a:r>
          </a:p>
          <a:p>
            <a:pPr eaLnBrk="1" hangingPunct="1">
              <a:buFontTx/>
              <a:buNone/>
              <a:defRPr/>
            </a:pPr>
            <a:r>
              <a:rPr lang="el-GR" sz="2800" dirty="0" smtClean="0">
                <a:effectLst>
                  <a:outerShdw blurRad="38100" dist="38100" dir="2700000" algn="tl">
                    <a:srgbClr val="000000">
                      <a:alpha val="43137"/>
                    </a:srgbClr>
                  </a:outerShdw>
                </a:effectLst>
                <a:latin typeface="+mj-lt"/>
              </a:rPr>
              <a:t>	(Εναρμονιστικός - Οδηγία 95/46/ΕΚ)</a:t>
            </a:r>
            <a:endParaRPr lang="en-US" sz="2800" dirty="0" smtClean="0">
              <a:effectLst>
                <a:outerShdw blurRad="38100" dist="38100" dir="2700000" algn="tl">
                  <a:srgbClr val="000000">
                    <a:alpha val="43137"/>
                  </a:srgbClr>
                </a:outerShdw>
              </a:effectLst>
              <a:latin typeface="+mj-lt"/>
            </a:endParaRPr>
          </a:p>
          <a:p>
            <a:pPr lvl="2" eaLnBrk="1" hangingPunct="1">
              <a:buFontTx/>
              <a:buNone/>
              <a:defRPr/>
            </a:pPr>
            <a:endParaRPr lang="el-GR" sz="2000" dirty="0" smtClean="0">
              <a:effectLst>
                <a:outerShdw blurRad="38100" dist="38100" dir="2700000" algn="tl">
                  <a:srgbClr val="000000">
                    <a:alpha val="43137"/>
                  </a:srgbClr>
                </a:outerShdw>
              </a:effectLst>
              <a:latin typeface="+mj-lt"/>
            </a:endParaRPr>
          </a:p>
          <a:p>
            <a:pPr eaLnBrk="1" hangingPunct="1">
              <a:buFont typeface="Arial" pitchFamily="34" charset="0"/>
              <a:buChar char="•"/>
              <a:defRPr/>
            </a:pPr>
            <a:r>
              <a:rPr lang="el-GR" sz="2800" dirty="0" smtClean="0">
                <a:effectLst>
                  <a:outerShdw blurRad="38100" dist="38100" dir="2700000" algn="tl">
                    <a:srgbClr val="000000">
                      <a:alpha val="43137"/>
                    </a:srgbClr>
                  </a:outerShdw>
                </a:effectLst>
                <a:latin typeface="+mj-lt"/>
              </a:rPr>
              <a:t>Κανονισμός (ΕΕ) 679/2016 που αντικαθιστά την Οδηγία 95/46/ΕΚ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lgn="ctr">
              <a:defRPr/>
            </a:pPr>
            <a:r>
              <a:rPr lang="el-GR" sz="2400" b="1" dirty="0" smtClean="0">
                <a:solidFill>
                  <a:srgbClr val="FFFF00"/>
                </a:solidFill>
                <a:effectLst>
                  <a:outerShdw blurRad="38100" dist="38100" dir="2700000" algn="tl">
                    <a:srgbClr val="000000">
                      <a:alpha val="43137"/>
                    </a:srgbClr>
                  </a:outerShdw>
                </a:effectLst>
                <a:latin typeface="+mn-lt"/>
                <a:ea typeface="+mn-ea"/>
                <a:cs typeface="+mn-cs"/>
              </a:rPr>
              <a:t>Κυριότερες υποχρεώσεις και ευθύνες </a:t>
            </a:r>
            <a:br>
              <a:rPr lang="el-GR" sz="2400" b="1" dirty="0" smtClean="0">
                <a:solidFill>
                  <a:srgbClr val="FFFF00"/>
                </a:solidFill>
                <a:effectLst>
                  <a:outerShdw blurRad="38100" dist="38100" dir="2700000" algn="tl">
                    <a:srgbClr val="000000">
                      <a:alpha val="43137"/>
                    </a:srgbClr>
                  </a:outerShdw>
                </a:effectLst>
                <a:latin typeface="+mn-lt"/>
                <a:ea typeface="+mn-ea"/>
                <a:cs typeface="+mn-cs"/>
              </a:rPr>
            </a:br>
            <a:r>
              <a:rPr lang="el-GR" sz="2400" b="1" dirty="0" smtClean="0">
                <a:solidFill>
                  <a:srgbClr val="FFFF00"/>
                </a:solidFill>
                <a:effectLst>
                  <a:outerShdw blurRad="38100" dist="38100" dir="2700000" algn="tl">
                    <a:srgbClr val="000000">
                      <a:alpha val="43137"/>
                    </a:srgbClr>
                  </a:outerShdw>
                </a:effectLst>
                <a:latin typeface="+mn-lt"/>
                <a:ea typeface="+mn-ea"/>
                <a:cs typeface="+mn-cs"/>
              </a:rPr>
              <a:t>εκτελούντα την επεξεργασία </a:t>
            </a: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179512" y="836613"/>
            <a:ext cx="8569201"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000" dirty="0" smtClean="0"/>
              <a:t>Συνάπτεται συμφωνία/σύμβαση μεταξύ του υπεύθυνου επεξεργασίας και του εκτελούντα, για καθορισμό υποχρεώσεων/ευθυνών (άρθρο 28)</a:t>
            </a:r>
          </a:p>
          <a:p>
            <a:pPr lvl="3">
              <a:buFont typeface="Wingdings" pitchFamily="2" charset="2"/>
              <a:buChar char="Ø"/>
              <a:defRPr/>
            </a:pPr>
            <a:endParaRPr lang="el-GR" sz="800" dirty="0" smtClean="0"/>
          </a:p>
          <a:p>
            <a:pPr>
              <a:buFont typeface="Wingdings" pitchFamily="2" charset="2"/>
              <a:buChar char="Ø"/>
              <a:defRPr/>
            </a:pPr>
            <a:r>
              <a:rPr lang="el-GR" sz="2000" dirty="0" smtClean="0"/>
              <a:t>Ο εκτελών επεξεργάζεται τα δεδομένα </a:t>
            </a:r>
            <a:r>
              <a:rPr lang="el-GR" sz="2000" u="sng" dirty="0" smtClean="0"/>
              <a:t>μόνο βάσει καταγεγραμμένων εντολών του υπεύθυνου</a:t>
            </a:r>
            <a:r>
              <a:rPr lang="el-GR" sz="2000" dirty="0" smtClean="0"/>
              <a:t> (άρθρο 28)</a:t>
            </a:r>
            <a:endParaRPr lang="el-GR" sz="1200" dirty="0" smtClean="0"/>
          </a:p>
          <a:p>
            <a:pPr lvl="4">
              <a:buNone/>
              <a:defRPr/>
            </a:pPr>
            <a:endParaRPr lang="el-GR" sz="800" dirty="0" smtClean="0"/>
          </a:p>
          <a:p>
            <a:pPr>
              <a:buFont typeface="Wingdings" pitchFamily="2" charset="2"/>
              <a:buChar char="Ø"/>
              <a:defRPr/>
            </a:pPr>
            <a:r>
              <a:rPr lang="el-GR" sz="2000" dirty="0" smtClean="0"/>
              <a:t>Τηρεί αρχείο καταγραφής δραστηριοτήτων επεξεργασίας (άρθρο 30)</a:t>
            </a:r>
          </a:p>
          <a:p>
            <a:pPr lvl="3">
              <a:buFont typeface="Wingdings" pitchFamily="2" charset="2"/>
              <a:buChar char="Ø"/>
              <a:defRPr/>
            </a:pPr>
            <a:endParaRPr lang="el-GR" sz="800" dirty="0" smtClean="0"/>
          </a:p>
          <a:p>
            <a:pPr>
              <a:buFont typeface="Wingdings" pitchFamily="2" charset="2"/>
              <a:buChar char="Ø"/>
              <a:defRPr/>
            </a:pPr>
            <a:r>
              <a:rPr lang="el-GR" sz="2000" dirty="0" smtClean="0"/>
              <a:t>Λαμβάνει κατάλληλα τεχνικά και οργανωτικά μέτρα για τη διασφάλιση της επεξεργασίας (άρθρο 32)</a:t>
            </a:r>
          </a:p>
          <a:p>
            <a:pPr lvl="2">
              <a:buFontTx/>
              <a:buNone/>
              <a:defRPr/>
            </a:pPr>
            <a:endParaRPr lang="el-GR" sz="1200" dirty="0" smtClean="0"/>
          </a:p>
          <a:p>
            <a:pPr>
              <a:buFont typeface="Wingdings" pitchFamily="2" charset="2"/>
              <a:buChar char="Ø"/>
              <a:defRPr/>
            </a:pPr>
            <a:r>
              <a:rPr lang="el-GR" sz="2000" dirty="0" smtClean="0"/>
              <a:t>Ενημερώνει τον υπεύθυνο επεξεργασίας σε περίπτωση παραβίασης δεδομένων (άρθρο 33)</a:t>
            </a:r>
          </a:p>
          <a:p>
            <a:pPr lvl="3">
              <a:buFont typeface="Wingdings" pitchFamily="2" charset="2"/>
              <a:buChar char="Ø"/>
              <a:defRPr/>
            </a:pPr>
            <a:endParaRPr lang="el-GR" sz="800" dirty="0" smtClean="0"/>
          </a:p>
          <a:p>
            <a:pPr>
              <a:buFont typeface="Wingdings" pitchFamily="2" charset="2"/>
              <a:buChar char="Ø"/>
              <a:defRPr/>
            </a:pPr>
            <a:r>
              <a:rPr lang="el-GR" sz="2000" dirty="0" smtClean="0"/>
              <a:t>Διορίζει ΥΠΔ (άρθρο 37)</a:t>
            </a:r>
          </a:p>
          <a:p>
            <a:pPr lvl="4">
              <a:buFontTx/>
              <a:buNone/>
              <a:defRPr/>
            </a:pPr>
            <a:endParaRPr lang="el-GR" sz="800" dirty="0" smtClean="0"/>
          </a:p>
          <a:p>
            <a:pPr>
              <a:buFont typeface="Wingdings" pitchFamily="2" charset="2"/>
              <a:buChar char="Ø"/>
              <a:defRPr/>
            </a:pPr>
            <a:r>
              <a:rPr lang="el-GR" sz="2000" dirty="0" smtClean="0"/>
              <a:t>Υπόκειται στον έλεγχο της εποπτικής αρχής (άρθρα 57-58)</a:t>
            </a:r>
          </a:p>
          <a:p>
            <a:pPr lvl="2">
              <a:buFont typeface="Wingdings" pitchFamily="2" charset="2"/>
              <a:buChar char="Ø"/>
              <a:defRPr/>
            </a:pPr>
            <a:endParaRPr lang="el-GR" sz="1200" dirty="0" smtClean="0"/>
          </a:p>
          <a:p>
            <a:pPr>
              <a:buFont typeface="Wingdings" pitchFamily="2" charset="2"/>
              <a:buChar char="Ø"/>
              <a:defRPr/>
            </a:pPr>
            <a:r>
              <a:rPr lang="el-GR" sz="2000" dirty="0" smtClean="0"/>
              <a:t>Υπόκειται σε κυρώσεις (άρθρα 82-84)</a:t>
            </a:r>
          </a:p>
          <a:p>
            <a:pPr>
              <a:buFont typeface="Wingdings" pitchFamily="2" charset="2"/>
              <a:buChar char="Ø"/>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42880FDA-A7FC-4085-B5D2-FCF54E6436F9}" type="slidenum">
              <a:rPr lang="el-GR" smtClean="0"/>
              <a:pPr>
                <a:defRPr/>
              </a:pPr>
              <a:t>30</a:t>
            </a:fld>
            <a:endParaRPr lang="el-G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lgn="ctr">
              <a:defRPr/>
            </a:pPr>
            <a:r>
              <a:rPr lang="el-GR" sz="2400" b="1" dirty="0" smtClean="0">
                <a:solidFill>
                  <a:srgbClr val="FFFF00"/>
                </a:solidFill>
                <a:effectLst>
                  <a:outerShdw blurRad="38100" dist="38100" dir="2700000" algn="tl">
                    <a:srgbClr val="000000">
                      <a:alpha val="43137"/>
                    </a:srgbClr>
                  </a:outerShdw>
                </a:effectLst>
                <a:latin typeface="+mn-lt"/>
                <a:ea typeface="+mn-ea"/>
                <a:cs typeface="+mn-cs"/>
              </a:rPr>
              <a:t>Διασυνοριακή επεξεργασία</a:t>
            </a: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179512" y="836613"/>
            <a:ext cx="8712968" cy="5183187"/>
          </a:xfrm>
        </p:spPr>
        <p:txBody>
          <a:bodyPr/>
          <a:lstStyle/>
          <a:p>
            <a:pPr lvl="3">
              <a:buFont typeface="Wingdings" pitchFamily="2" charset="2"/>
              <a:buChar char="Ø"/>
              <a:defRPr/>
            </a:pPr>
            <a:endParaRPr lang="el-GR" sz="800" dirty="0" smtClean="0"/>
          </a:p>
          <a:p>
            <a:pPr>
              <a:buFont typeface="Wingdings" pitchFamily="2" charset="2"/>
              <a:buChar char="v"/>
              <a:defRPr/>
            </a:pPr>
            <a:r>
              <a:rPr lang="el-GR" sz="2000" dirty="0" smtClean="0"/>
              <a:t>Η επεξεργασία που εκτελείται όταν ο υπεύθυνος επεξεργασίας ή εκτελών είναι εγκατεστημένος </a:t>
            </a:r>
            <a:r>
              <a:rPr lang="el-GR" sz="2000" b="1" dirty="0" smtClean="0"/>
              <a:t>σε περισσότερα του ενός </a:t>
            </a:r>
            <a:r>
              <a:rPr lang="el-GR" sz="2000" b="1" dirty="0" err="1" smtClean="0"/>
              <a:t>κμ</a:t>
            </a:r>
            <a:r>
              <a:rPr lang="el-GR" sz="2000" b="1" dirty="0" smtClean="0"/>
              <a:t> της ΕΕ </a:t>
            </a:r>
          </a:p>
          <a:p>
            <a:pPr>
              <a:buNone/>
              <a:defRPr/>
            </a:pPr>
            <a:r>
              <a:rPr lang="el-GR" sz="2000" dirty="0" smtClean="0"/>
              <a:t>    ή</a:t>
            </a:r>
          </a:p>
          <a:p>
            <a:pPr>
              <a:buNone/>
              <a:defRPr/>
            </a:pPr>
            <a:r>
              <a:rPr lang="el-GR" sz="2000" dirty="0" smtClean="0"/>
              <a:t>    η επεξεργασία που εκτελείται στη μία μόνο εγκατάσταση του υπεύθυνου επεξεργασίας ή εκτελούντα </a:t>
            </a:r>
            <a:r>
              <a:rPr lang="el-GR" sz="2000" b="1" dirty="0" smtClean="0"/>
              <a:t>αλλά επηρεάζει ή </a:t>
            </a:r>
            <a:r>
              <a:rPr lang="el-GR" sz="2000" b="1" dirty="0" smtClean="0">
                <a:solidFill>
                  <a:srgbClr val="FF0000"/>
                </a:solidFill>
              </a:rPr>
              <a:t>ενδέχεται * </a:t>
            </a:r>
            <a:r>
              <a:rPr lang="el-GR" sz="2000" b="1" dirty="0" smtClean="0"/>
              <a:t>να </a:t>
            </a:r>
            <a:r>
              <a:rPr lang="el-GR" sz="2000" b="1" dirty="0" smtClean="0">
                <a:solidFill>
                  <a:srgbClr val="00B0F0"/>
                </a:solidFill>
              </a:rPr>
              <a:t>επηρεάσει ουσιωδώς** </a:t>
            </a:r>
            <a:r>
              <a:rPr lang="el-GR" sz="2000" b="1" dirty="0" smtClean="0"/>
              <a:t>υποκείμενα των δεδομένων σε περισσότερα </a:t>
            </a:r>
            <a:r>
              <a:rPr lang="el-GR" sz="2000" b="1" dirty="0" err="1" smtClean="0"/>
              <a:t>κμ</a:t>
            </a:r>
            <a:endParaRPr lang="el-GR" sz="2000" b="1" dirty="0" smtClean="0"/>
          </a:p>
          <a:p>
            <a:pPr>
              <a:buNone/>
              <a:defRPr/>
            </a:pPr>
            <a:r>
              <a:rPr lang="el-GR" sz="2000" dirty="0" smtClean="0"/>
              <a:t>     </a:t>
            </a:r>
          </a:p>
          <a:p>
            <a:pPr>
              <a:buNone/>
              <a:defRPr/>
            </a:pPr>
            <a:r>
              <a:rPr lang="el-GR" sz="2000" dirty="0" smtClean="0"/>
              <a:t>     </a:t>
            </a:r>
            <a:r>
              <a:rPr lang="el-GR" sz="2000" b="1" dirty="0" smtClean="0">
                <a:solidFill>
                  <a:srgbClr val="FF0000"/>
                </a:solidFill>
              </a:rPr>
              <a:t>ενδέχεται *</a:t>
            </a:r>
          </a:p>
          <a:p>
            <a:pPr>
              <a:buNone/>
              <a:defRPr/>
            </a:pPr>
            <a:r>
              <a:rPr lang="el-GR" sz="2000" i="1" dirty="0" smtClean="0"/>
              <a:t>     </a:t>
            </a:r>
            <a:r>
              <a:rPr lang="el-GR" sz="2000" b="1" i="1" dirty="0" smtClean="0"/>
              <a:t>δεν συμπεριλαμβάνει τη μακρινή πιθανότητα</a:t>
            </a:r>
            <a:r>
              <a:rPr lang="el-GR" sz="2000" i="1" dirty="0" smtClean="0"/>
              <a:t> ουσιώδους επιρροής.</a:t>
            </a:r>
            <a:endParaRPr lang="el-GR" sz="2000" b="1" i="1" dirty="0" smtClean="0">
              <a:solidFill>
                <a:srgbClr val="FF0000"/>
              </a:solidFill>
            </a:endParaRPr>
          </a:p>
          <a:p>
            <a:pPr>
              <a:buNone/>
              <a:defRPr/>
            </a:pPr>
            <a:r>
              <a:rPr lang="el-GR" sz="2000" i="1" dirty="0" smtClean="0"/>
              <a:t>    Η ουσιώδης επιρροή </a:t>
            </a:r>
            <a:r>
              <a:rPr lang="el-GR" sz="2000" b="1" i="1" dirty="0" smtClean="0"/>
              <a:t>πρέπει να είναι περισσότερο πιθανό να συμβεί </a:t>
            </a:r>
            <a:r>
              <a:rPr lang="el-GR" sz="2000" i="1" dirty="0" smtClean="0"/>
              <a:t>από το να μη συμβεί.</a:t>
            </a:r>
            <a:endParaRPr lang="el-GR" sz="2000" dirty="0" smtClean="0"/>
          </a:p>
          <a:p>
            <a:pPr>
              <a:buNone/>
              <a:defRPr/>
            </a:pPr>
            <a:r>
              <a:rPr lang="el-GR" sz="2000" b="1" dirty="0" smtClean="0">
                <a:solidFill>
                  <a:srgbClr val="00B0F0"/>
                </a:solidFill>
              </a:rPr>
              <a:t>     επηρεάσει ουσιωδώς </a:t>
            </a:r>
            <a:r>
              <a:rPr lang="el-GR" sz="2000" dirty="0" smtClean="0">
                <a:solidFill>
                  <a:srgbClr val="00B0F0"/>
                </a:solidFill>
              </a:rPr>
              <a:t>** </a:t>
            </a:r>
          </a:p>
          <a:p>
            <a:pPr>
              <a:buNone/>
              <a:defRPr/>
            </a:pPr>
            <a:r>
              <a:rPr lang="el-GR" sz="2000" i="1" dirty="0" smtClean="0"/>
              <a:t>    δεν εμπίπτουν στον ορισμό της «διασυνοριακής επεξεργασίας» όλες οι δραστηριότητες επεξεργασίας </a:t>
            </a:r>
            <a:r>
              <a:rPr lang="el-GR" sz="2000" b="1" i="1" dirty="0" smtClean="0"/>
              <a:t>με οποιοδήποτε αποτέλεσμα </a:t>
            </a:r>
            <a:r>
              <a:rPr lang="el-GR" sz="2000" i="1" dirty="0" smtClean="0"/>
              <a:t>που πραγματοποιούνται στο πλαίσιο μίας μόνης εγκατάστασης</a:t>
            </a:r>
          </a:p>
          <a:p>
            <a:pPr>
              <a:buFont typeface="Wingdings" pitchFamily="2" charset="2"/>
              <a:buChar char="Ø"/>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42880FDA-A7FC-4085-B5D2-FCF54E6436F9}" type="slidenum">
              <a:rPr lang="el-GR" smtClean="0"/>
              <a:pPr>
                <a:defRPr/>
              </a:pPr>
              <a:t>31</a:t>
            </a:fld>
            <a:endParaRPr lang="el-G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lgn="ctr">
              <a:defRPr/>
            </a:pPr>
            <a:r>
              <a:rPr lang="el-GR" sz="2400" dirty="0" smtClean="0"/>
              <a:t/>
            </a:r>
            <a:br>
              <a:rPr lang="el-GR" sz="2400"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536" y="260648"/>
            <a:ext cx="8424936" cy="5759153"/>
          </a:xfrm>
        </p:spPr>
        <p:txBody>
          <a:bodyPr/>
          <a:lstStyle/>
          <a:p>
            <a:pPr lvl="3">
              <a:buFont typeface="Wingdings" pitchFamily="2" charset="2"/>
              <a:buChar char="Ø"/>
              <a:defRPr/>
            </a:pPr>
            <a:endParaRPr lang="el-GR" sz="800" dirty="0" smtClean="0"/>
          </a:p>
          <a:p>
            <a:pPr>
              <a:buNone/>
              <a:defRPr/>
            </a:pPr>
            <a:r>
              <a:rPr lang="el-GR" sz="2000" b="1" dirty="0" smtClean="0">
                <a:solidFill>
                  <a:srgbClr val="FFFF00"/>
                </a:solidFill>
                <a:effectLst>
                  <a:outerShdw blurRad="38100" dist="38100" dir="2700000" algn="tl">
                    <a:srgbClr val="000000">
                      <a:alpha val="43137"/>
                    </a:srgbClr>
                  </a:outerShdw>
                </a:effectLst>
              </a:rPr>
              <a:t>     Παραδείγματα επεξεργασιών που επηρεάζουν / ενδέχεται να επηρεάσουν ουσιωδώς υποκείμενα σε περισσότερα </a:t>
            </a:r>
            <a:r>
              <a:rPr lang="el-GR" sz="2000" b="1" dirty="0" err="1" smtClean="0">
                <a:solidFill>
                  <a:srgbClr val="FFFF00"/>
                </a:solidFill>
                <a:effectLst>
                  <a:outerShdw blurRad="38100" dist="38100" dir="2700000" algn="tl">
                    <a:srgbClr val="000000">
                      <a:alpha val="43137"/>
                    </a:srgbClr>
                  </a:outerShdw>
                </a:effectLst>
              </a:rPr>
              <a:t>κμ</a:t>
            </a:r>
            <a:r>
              <a:rPr lang="el-GR" sz="2000" b="1" dirty="0" smtClean="0">
                <a:solidFill>
                  <a:srgbClr val="FFFF00"/>
                </a:solidFill>
                <a:effectLst>
                  <a:outerShdw blurRad="38100" dist="38100" dir="2700000" algn="tl">
                    <a:srgbClr val="000000">
                      <a:alpha val="43137"/>
                    </a:srgbClr>
                  </a:outerShdw>
                </a:effectLst>
              </a:rPr>
              <a:t> </a:t>
            </a:r>
          </a:p>
          <a:p>
            <a:pPr lvl="2">
              <a:buNone/>
              <a:defRPr/>
            </a:pPr>
            <a:endParaRPr lang="el-GR" sz="1200" dirty="0" smtClean="0"/>
          </a:p>
          <a:p>
            <a:pPr>
              <a:buFont typeface="Wingdings" pitchFamily="2" charset="2"/>
              <a:buChar char="v"/>
              <a:defRPr/>
            </a:pPr>
            <a:r>
              <a:rPr lang="el-GR" sz="2000" dirty="0" smtClean="0"/>
              <a:t>Προκαλεί ή ενδέχεται να προκαλέσει ζημία, απώλεια ή ταλαιπωρία σε φυσικά πρόσωπα </a:t>
            </a:r>
            <a:r>
              <a:rPr lang="el-GR" sz="2000" i="1" dirty="0" smtClean="0"/>
              <a:t>(π.χ. διαφημιστική εταιρεία που έχει την κύρια εγκατάσταση της  στην ΕΕ  αποστέλλει ανεπιθύμητες διαφημίσεις σε ηλεκτρονικές διευθύνσεις πολιτών ΕΕ)</a:t>
            </a:r>
          </a:p>
          <a:p>
            <a:pPr>
              <a:buFont typeface="Wingdings" pitchFamily="2" charset="2"/>
              <a:buChar char="v"/>
              <a:defRPr/>
            </a:pPr>
            <a:r>
              <a:rPr lang="el-GR" sz="2000" dirty="0" smtClean="0"/>
              <a:t>Έχει ή ενδέχεται να έχει πραγματική επιρροή όσον αφορά στον περιορισμό των δικαιωμάτων </a:t>
            </a:r>
            <a:r>
              <a:rPr lang="en-US" sz="2000" i="1" dirty="0" smtClean="0"/>
              <a:t>(</a:t>
            </a:r>
            <a:r>
              <a:rPr lang="el-GR" sz="2000" i="1" dirty="0" smtClean="0"/>
              <a:t>π.χ. εταιρείας παροχής επενδυτικών υπηρεσιών ηχογραφεί της τηλεφωνικές συνομιλίες επενδυτών από διάφορα </a:t>
            </a:r>
            <a:r>
              <a:rPr lang="el-GR" sz="2000" i="1" dirty="0" err="1" smtClean="0"/>
              <a:t>κμ</a:t>
            </a:r>
            <a:r>
              <a:rPr lang="el-GR" sz="2000" i="1" dirty="0" smtClean="0"/>
              <a:t> και δεν ικανοποιεί το δικαίωμα πρόσβασης του σε αυτές)</a:t>
            </a:r>
          </a:p>
          <a:p>
            <a:pPr>
              <a:buFont typeface="Wingdings" pitchFamily="2" charset="2"/>
              <a:buChar char="v"/>
              <a:defRPr/>
            </a:pPr>
            <a:r>
              <a:rPr lang="el-GR" sz="2000" dirty="0" smtClean="0"/>
              <a:t>Επηρεάζει ή ενδέχεται να επηρεάσει την υγεία, την ευεξία και την ψυχική ηρεμία φυσικών προσώπων</a:t>
            </a:r>
          </a:p>
          <a:p>
            <a:pPr>
              <a:buFont typeface="Wingdings" pitchFamily="2" charset="2"/>
              <a:buChar char="v"/>
              <a:defRPr/>
            </a:pPr>
            <a:r>
              <a:rPr lang="el-GR" sz="2000" dirty="0" smtClean="0"/>
              <a:t>Γίνεται ανάλυση ειδικών κατηγοριών δεδομένων, ιδίως δεδομένων παιδιών</a:t>
            </a:r>
          </a:p>
          <a:p>
            <a:pPr>
              <a:buFont typeface="Wingdings" pitchFamily="2" charset="2"/>
              <a:buChar char="v"/>
              <a:defRPr/>
            </a:pPr>
            <a:r>
              <a:rPr lang="el-GR" sz="2000" dirty="0" smtClean="0"/>
              <a:t>Έχει αβέβαιες, απρόβλεπτες ή ανεπιθύμητες συνέπειες για τα φυσικά πρόσωπα</a:t>
            </a:r>
          </a:p>
          <a:p>
            <a:pPr>
              <a:buNone/>
              <a:defRPr/>
            </a:pPr>
            <a:r>
              <a:rPr lang="el-GR" sz="2000" dirty="0" smtClean="0"/>
              <a:t>     </a:t>
            </a:r>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42880FDA-A7FC-4085-B5D2-FCF54E6436F9}" type="slidenum">
              <a:rPr lang="el-GR" smtClean="0"/>
              <a:pPr>
                <a:defRPr/>
              </a:pPr>
              <a:t>32</a:t>
            </a:fld>
            <a:endParaRPr lang="el-G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lgn="ctr">
              <a:defRPr/>
            </a:pPr>
            <a:r>
              <a:rPr lang="el-GR" sz="2400" dirty="0" smtClean="0"/>
              <a:t/>
            </a:r>
            <a:br>
              <a:rPr lang="el-GR" sz="2400"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1520" y="260648"/>
            <a:ext cx="8568952" cy="5759153"/>
          </a:xfrm>
        </p:spPr>
        <p:txBody>
          <a:bodyPr/>
          <a:lstStyle/>
          <a:p>
            <a:pPr>
              <a:buFont typeface="Wingdings" pitchFamily="2" charset="2"/>
              <a:buChar char="Ø"/>
              <a:defRPr/>
            </a:pPr>
            <a:r>
              <a:rPr lang="el-GR" sz="2000" b="1" dirty="0" smtClean="0">
                <a:solidFill>
                  <a:srgbClr val="FFC000"/>
                </a:solidFill>
              </a:rPr>
              <a:t>Επικεφαλής εποπτική αρχή </a:t>
            </a:r>
          </a:p>
          <a:p>
            <a:pPr lvl="3">
              <a:buFont typeface="Wingdings" pitchFamily="2" charset="2"/>
              <a:buChar char="Ø"/>
              <a:defRPr/>
            </a:pPr>
            <a:endParaRPr lang="el-GR" sz="1000" b="1" dirty="0" smtClean="0">
              <a:solidFill>
                <a:srgbClr val="FFC000"/>
              </a:solidFill>
            </a:endParaRPr>
          </a:p>
          <a:p>
            <a:pPr>
              <a:buNone/>
              <a:defRPr/>
            </a:pPr>
            <a:r>
              <a:rPr lang="el-GR" sz="2000" dirty="0" smtClean="0"/>
              <a:t>    </a:t>
            </a:r>
            <a:r>
              <a:rPr lang="el-GR" sz="1800" dirty="0" smtClean="0"/>
              <a:t>Είναι η εποπτική αρχή της κύριας ή της μόνης εγκατάστασης του υπευθύνου επεξεργασίας ή του εκτελούντος την επεξεργασία</a:t>
            </a:r>
          </a:p>
          <a:p>
            <a:pPr lvl="2">
              <a:buFont typeface="Wingdings" pitchFamily="2" charset="2"/>
              <a:buChar char="v"/>
              <a:defRPr/>
            </a:pPr>
            <a:endParaRPr lang="el-GR" sz="1200" dirty="0" smtClean="0"/>
          </a:p>
          <a:p>
            <a:pPr>
              <a:buFont typeface="Wingdings" pitchFamily="2" charset="2"/>
              <a:buChar char="Ø"/>
              <a:defRPr/>
            </a:pPr>
            <a:r>
              <a:rPr lang="el-GR" sz="2000" b="1" dirty="0" smtClean="0">
                <a:solidFill>
                  <a:srgbClr val="FFC000"/>
                </a:solidFill>
              </a:rPr>
              <a:t>Αρμόδια εποπτική αρχή</a:t>
            </a:r>
          </a:p>
          <a:p>
            <a:pPr>
              <a:buNone/>
              <a:defRPr/>
            </a:pPr>
            <a:r>
              <a:rPr lang="el-GR" sz="2000" dirty="0" smtClean="0"/>
              <a:t>    </a:t>
            </a:r>
            <a:r>
              <a:rPr lang="el-GR" sz="1800" dirty="0" smtClean="0"/>
              <a:t>Κάθε εποπτική αρχή είναι αρμόδια, στο έδαφος του </a:t>
            </a:r>
            <a:r>
              <a:rPr lang="el-GR" sz="1800" dirty="0" err="1" smtClean="0"/>
              <a:t>κμ</a:t>
            </a:r>
            <a:r>
              <a:rPr lang="el-GR" sz="1800" dirty="0" smtClean="0"/>
              <a:t> στο οποίο υπάγεται, να ασκεί τις εξουσίες και να εκτελεί τα καθήκοντα της βάσει του Κανονισμού </a:t>
            </a:r>
          </a:p>
          <a:p>
            <a:pPr lvl="4">
              <a:buNone/>
              <a:defRPr/>
            </a:pPr>
            <a:r>
              <a:rPr lang="el-GR" sz="1400" dirty="0" smtClean="0"/>
              <a:t>     </a:t>
            </a:r>
          </a:p>
          <a:p>
            <a:pPr>
              <a:buNone/>
              <a:defRPr/>
            </a:pPr>
            <a:r>
              <a:rPr lang="el-GR" sz="1800" dirty="0" smtClean="0"/>
              <a:t>     Για παράδειγμα, εξέταση υποβολής παραπόνου, </a:t>
            </a:r>
            <a:r>
              <a:rPr lang="el-GR" sz="1800" b="1" dirty="0" smtClean="0"/>
              <a:t>δεδομένου ότι αφορά μόνο εγκατάσταση στο οικείο </a:t>
            </a:r>
            <a:r>
              <a:rPr lang="el-GR" sz="1800" b="1" dirty="0" err="1" smtClean="0"/>
              <a:t>κμ</a:t>
            </a:r>
            <a:r>
              <a:rPr lang="el-GR" sz="1800" b="1" dirty="0" smtClean="0"/>
              <a:t> ή επηρεάζει ουσιωδώς υποκείμενα των δεδομένων μόνο στο οικείο </a:t>
            </a:r>
            <a:r>
              <a:rPr lang="el-GR" sz="1800" b="1" dirty="0" err="1" smtClean="0"/>
              <a:t>κμ</a:t>
            </a:r>
            <a:r>
              <a:rPr lang="el-GR" sz="1800" b="1" dirty="0" smtClean="0"/>
              <a:t> </a:t>
            </a:r>
          </a:p>
          <a:p>
            <a:pPr lvl="2">
              <a:buNone/>
              <a:defRPr/>
            </a:pPr>
            <a:endParaRPr lang="el-GR" sz="1200" b="1" dirty="0" smtClean="0"/>
          </a:p>
          <a:p>
            <a:pPr>
              <a:buFont typeface="Wingdings" pitchFamily="2" charset="2"/>
              <a:buChar char="Ø"/>
              <a:defRPr/>
            </a:pPr>
            <a:r>
              <a:rPr lang="el-GR" sz="2000" b="1" dirty="0" smtClean="0">
                <a:solidFill>
                  <a:srgbClr val="FFC000"/>
                </a:solidFill>
              </a:rPr>
              <a:t>Ενδιαφερόμενη εποπτική αρχή </a:t>
            </a:r>
          </a:p>
          <a:p>
            <a:pPr>
              <a:buNone/>
              <a:defRPr/>
            </a:pPr>
            <a:r>
              <a:rPr lang="el-GR" sz="2000" dirty="0" smtClean="0"/>
              <a:t>    </a:t>
            </a:r>
            <a:r>
              <a:rPr lang="el-GR" sz="1800" dirty="0" smtClean="0"/>
              <a:t>Εποπτική αρχή την οποία αφορά η επεξεργασία διότι: </a:t>
            </a:r>
          </a:p>
          <a:p>
            <a:pPr>
              <a:buNone/>
              <a:defRPr/>
            </a:pPr>
            <a:r>
              <a:rPr lang="el-GR" sz="1800" dirty="0" smtClean="0"/>
              <a:t>    (α) ο υπεύθυνος ή ο εκτελών είναι εγκατεστημένος στο έδαφος του </a:t>
            </a:r>
            <a:r>
              <a:rPr lang="el-GR" sz="1800" dirty="0" err="1" smtClean="0"/>
              <a:t>κμ</a:t>
            </a:r>
            <a:r>
              <a:rPr lang="el-GR" sz="1800" dirty="0" smtClean="0"/>
              <a:t> της εν λόγω εποπτικής αρχής, (β) τα υποκείμενα που διαμένουν στο </a:t>
            </a:r>
            <a:r>
              <a:rPr lang="el-GR" sz="1800" dirty="0" err="1" smtClean="0"/>
              <a:t>κμ</a:t>
            </a:r>
            <a:r>
              <a:rPr lang="el-GR" sz="1800" dirty="0" smtClean="0"/>
              <a:t> της εν λόγω εποπτικής αρχής επηρεάζονται ή ενδέχεται να επηρεαστούν ουσιωδώς από την επεξεργασία ή (γ) έχει υποβληθεί καταγγελία στην εν λόγω εποπτική αρχή</a:t>
            </a:r>
          </a:p>
          <a:p>
            <a:pPr>
              <a:buNone/>
              <a:defRPr/>
            </a:pPr>
            <a:endParaRPr lang="el-GR" sz="1800" b="1" dirty="0" smtClean="0"/>
          </a:p>
          <a:p>
            <a:pPr>
              <a:buFont typeface="Wingdings" pitchFamily="2" charset="2"/>
              <a:buChar char="v"/>
              <a:defRPr/>
            </a:pPr>
            <a:endParaRPr lang="el-GR" sz="2000" dirty="0" smtClean="0"/>
          </a:p>
          <a:p>
            <a:pPr>
              <a:buFont typeface="Wingdings" pitchFamily="2" charset="2"/>
              <a:buChar char="v"/>
              <a:defRPr/>
            </a:pPr>
            <a:endParaRPr lang="el-GR" sz="2000" dirty="0" smtClean="0"/>
          </a:p>
          <a:p>
            <a:pPr lvl="2">
              <a:buNone/>
              <a:defRPr/>
            </a:pPr>
            <a:r>
              <a:rPr lang="el-GR" sz="1200" dirty="0" smtClean="0"/>
              <a:t>   </a:t>
            </a:r>
          </a:p>
          <a:p>
            <a:pPr>
              <a:buNone/>
              <a:defRPr/>
            </a:pPr>
            <a:r>
              <a:rPr lang="el-GR" sz="2000" dirty="0" smtClean="0">
                <a:solidFill>
                  <a:srgbClr val="FF0000"/>
                </a:solidFill>
              </a:rPr>
              <a:t>    </a:t>
            </a:r>
            <a:endParaRPr lang="el-GR" sz="1800" dirty="0" smtClean="0"/>
          </a:p>
        </p:txBody>
      </p:sp>
      <p:sp>
        <p:nvSpPr>
          <p:cNvPr id="4" name="Slide Number Placeholder 3"/>
          <p:cNvSpPr>
            <a:spLocks noGrp="1"/>
          </p:cNvSpPr>
          <p:nvPr>
            <p:ph type="sldNum" sz="quarter" idx="12"/>
          </p:nvPr>
        </p:nvSpPr>
        <p:spPr/>
        <p:txBody>
          <a:bodyPr/>
          <a:lstStyle/>
          <a:p>
            <a:pPr>
              <a:defRPr/>
            </a:pPr>
            <a:fld id="{42880FDA-A7FC-4085-B5D2-FCF54E6436F9}" type="slidenum">
              <a:rPr lang="el-GR" smtClean="0"/>
              <a:pPr>
                <a:defRPr/>
              </a:pPr>
              <a:t>33</a:t>
            </a:fld>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557338"/>
            <a:ext cx="8748712" cy="14398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solidFill>
                  <a:srgbClr val="FFC000"/>
                </a:solidFill>
              </a:rPr>
              <a:t>                       Αρμόδια Εποπτική Αρχή </a:t>
            </a:r>
            <a:r>
              <a:rPr lang="en-US" sz="2400" b="1" dirty="0" smtClean="0">
                <a:solidFill>
                  <a:srgbClr val="FFC000"/>
                </a:solidFill>
              </a:rPr>
              <a:t> </a:t>
            </a: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980728"/>
            <a:ext cx="8497887" cy="5039072"/>
          </a:xfrm>
        </p:spPr>
        <p:txBody>
          <a:bodyPr/>
          <a:lstStyle/>
          <a:p>
            <a:pPr>
              <a:defRPr/>
            </a:pPr>
            <a:r>
              <a:rPr lang="el-GR" sz="2000" dirty="0" smtClean="0"/>
              <a:t>Ανεξάρτητη, χωρίς εξωτερικές επιρροές, δεν ζητεί ούτε λαμβάνει οδηγίες από κανέναν</a:t>
            </a:r>
          </a:p>
          <a:p>
            <a:pPr lvl="3">
              <a:defRPr/>
            </a:pPr>
            <a:endParaRPr lang="el-GR" sz="800" dirty="0" smtClean="0"/>
          </a:p>
          <a:p>
            <a:pPr>
              <a:defRPr/>
            </a:pPr>
            <a:r>
              <a:rPr lang="el-GR" sz="2000" dirty="0" smtClean="0"/>
              <a:t>Τα μέλη της διορίζονται με διαφανή διαδικασία και απέχουν από κάθε πράξη ασυμβίβαστη προς τα καθήκοντά τους</a:t>
            </a:r>
          </a:p>
          <a:p>
            <a:pPr lvl="3">
              <a:defRPr/>
            </a:pPr>
            <a:endParaRPr lang="el-GR" sz="800" dirty="0" smtClean="0"/>
          </a:p>
          <a:p>
            <a:pPr>
              <a:defRPr/>
            </a:pPr>
            <a:r>
              <a:rPr lang="el-GR" sz="2000" dirty="0" smtClean="0"/>
              <a:t>Διαθέτει τους απαραίτητους ανθρώπινους, τεχνικούς και οικονομικούς πόρους και τις αναγκαίες εγκαταστάσεις και υποδομές</a:t>
            </a:r>
          </a:p>
          <a:p>
            <a:pPr lvl="3">
              <a:defRPr/>
            </a:pPr>
            <a:endParaRPr lang="el-GR" sz="800" dirty="0" smtClean="0"/>
          </a:p>
          <a:p>
            <a:pPr>
              <a:defRPr/>
            </a:pPr>
            <a:r>
              <a:rPr lang="el-GR" sz="2000" dirty="0" smtClean="0"/>
              <a:t>Διαθέτει δικούς της υπαλλήλους</a:t>
            </a:r>
          </a:p>
          <a:p>
            <a:pPr lvl="3">
              <a:defRPr/>
            </a:pPr>
            <a:endParaRPr lang="el-GR" sz="800" dirty="0" smtClean="0"/>
          </a:p>
          <a:p>
            <a:pPr>
              <a:defRPr/>
            </a:pPr>
            <a:r>
              <a:rPr lang="el-GR" sz="2000" dirty="0" smtClean="0"/>
              <a:t>Υπόκειται σε οικονομικό έλεγχο ο οποίος δεν επηρεάζει την ανεξαρτησία της και διαθέτει δικό της ετήσιο προϋπολογισμό</a:t>
            </a:r>
          </a:p>
          <a:p>
            <a:pPr lvl="3">
              <a:defRPr/>
            </a:pPr>
            <a:endParaRPr lang="el-GR" sz="800" dirty="0" smtClean="0"/>
          </a:p>
          <a:p>
            <a:pPr>
              <a:defRPr/>
            </a:pPr>
            <a:r>
              <a:rPr lang="el-GR" sz="2000" dirty="0" smtClean="0"/>
              <a:t>Τα μέλη και οι υπάλληλοι δεσμεύονται από το επαγγελματικό απόρρητο κατά τη διάρκεια της θητείας και μετά το πέρας αυτής</a:t>
            </a:r>
          </a:p>
          <a:p>
            <a:pPr lvl="3">
              <a:defRPr/>
            </a:pPr>
            <a:endParaRPr lang="el-GR" sz="800" dirty="0" smtClean="0"/>
          </a:p>
          <a:p>
            <a:pPr>
              <a:defRPr/>
            </a:pPr>
            <a:r>
              <a:rPr lang="el-GR" sz="2000" dirty="0" smtClean="0"/>
              <a:t>Δια νόμου προβλέπεται η σύσταση της εποπτικής αρχής, τα προσόντα, η διάρκεια θητείας των μελών </a:t>
            </a:r>
            <a:r>
              <a:rPr lang="el-GR" sz="2000" i="1" dirty="0" smtClean="0"/>
              <a:t>(δεν πρέπει να είναι μικρότερη από 4 χρόνια)</a:t>
            </a:r>
            <a:endParaRPr lang="el-GR" sz="2000" dirty="0" smtClean="0"/>
          </a:p>
          <a:p>
            <a:pPr lvl="1">
              <a:buFont typeface="Wingdings" pitchFamily="2" charset="2"/>
              <a:buChar char="v"/>
              <a:defRPr/>
            </a:pPr>
            <a:endParaRPr lang="el-GR" sz="2000" dirty="0" smtClean="0">
              <a:ea typeface="+mn-ea"/>
            </a:endParaRPr>
          </a:p>
        </p:txBody>
      </p:sp>
      <p:sp>
        <p:nvSpPr>
          <p:cNvPr id="4" name="Slide Number Placeholder 3"/>
          <p:cNvSpPr>
            <a:spLocks noGrp="1"/>
          </p:cNvSpPr>
          <p:nvPr>
            <p:ph type="sldNum" sz="quarter" idx="12"/>
          </p:nvPr>
        </p:nvSpPr>
        <p:spPr/>
        <p:txBody>
          <a:bodyPr/>
          <a:lstStyle/>
          <a:p>
            <a:pPr>
              <a:defRPr/>
            </a:pPr>
            <a:fld id="{EE146D11-9898-4D6E-9DC3-67A2081E24CA}" type="slidenum">
              <a:rPr lang="el-GR" smtClean="0"/>
              <a:pPr>
                <a:defRPr/>
              </a:pPr>
              <a:t>34</a:t>
            </a:fld>
            <a:endParaRPr lang="el-G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268413"/>
            <a:ext cx="8172450" cy="1728787"/>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Εξουσίες Επιτρόπου </a:t>
            </a:r>
            <a:r>
              <a:rPr lang="en-US" sz="2400" b="1" dirty="0" smtClean="0">
                <a:solidFill>
                  <a:srgbClr val="FFC000"/>
                </a:solidFill>
              </a:rPr>
              <a:t>(</a:t>
            </a:r>
            <a:r>
              <a:rPr lang="el-GR" sz="2400" b="1" dirty="0" smtClean="0">
                <a:solidFill>
                  <a:srgbClr val="FFC000"/>
                </a:solidFill>
              </a:rPr>
              <a:t>Άρθρο 58</a:t>
            </a:r>
            <a:r>
              <a:rPr lang="en-US" sz="2400" b="1" dirty="0" smtClean="0">
                <a:solidFill>
                  <a:srgbClr val="FFC000"/>
                </a:solidFill>
              </a:rPr>
              <a:t>)</a:t>
            </a:r>
            <a:r>
              <a:rPr lang="el-GR" sz="2000" b="1" dirty="0" smtClean="0">
                <a:solidFill>
                  <a:srgbClr val="FFC000"/>
                </a:solidFill>
              </a:rPr>
              <a:t/>
            </a:r>
            <a:br>
              <a:rPr lang="el-GR" sz="2000" b="1" dirty="0" smtClean="0">
                <a:solidFill>
                  <a:srgbClr val="FFC000"/>
                </a:solidFill>
              </a:rPr>
            </a:b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836613"/>
            <a:ext cx="8064500" cy="5183187"/>
          </a:xfrm>
        </p:spPr>
        <p:txBody>
          <a:bodyPr/>
          <a:lstStyle/>
          <a:p>
            <a:pPr>
              <a:buFont typeface="Wingdings" pitchFamily="2" charset="2"/>
              <a:buChar char="Ø"/>
              <a:defRPr/>
            </a:pPr>
            <a:r>
              <a:rPr lang="el-GR" sz="2400" dirty="0" smtClean="0">
                <a:solidFill>
                  <a:srgbClr val="FFFF00"/>
                </a:solidFill>
              </a:rPr>
              <a:t>Εισάγονται αυξημένες εξουσίες </a:t>
            </a:r>
          </a:p>
          <a:p>
            <a:pPr lvl="3">
              <a:buFontTx/>
              <a:buNone/>
              <a:defRPr/>
            </a:pPr>
            <a:r>
              <a:rPr lang="el-GR" sz="1200" dirty="0" smtClean="0">
                <a:solidFill>
                  <a:srgbClr val="FFFF00"/>
                </a:solidFill>
              </a:rPr>
              <a:t>    </a:t>
            </a:r>
            <a:endParaRPr lang="el-GR" sz="1200" dirty="0" smtClean="0"/>
          </a:p>
          <a:p>
            <a:pPr>
              <a:defRPr/>
            </a:pPr>
            <a:r>
              <a:rPr lang="el-GR" sz="2400" dirty="0" smtClean="0"/>
              <a:t>Εγκρίνει πιστοποιητικά και κριτήρια πιστοποίησης</a:t>
            </a:r>
          </a:p>
          <a:p>
            <a:pPr>
              <a:defRPr/>
            </a:pPr>
            <a:r>
              <a:rPr lang="el-GR" sz="2400" dirty="0" smtClean="0"/>
              <a:t>Προβαίνει σε επανεξέταση των πιστοποιήσεων</a:t>
            </a:r>
          </a:p>
          <a:p>
            <a:pPr>
              <a:defRPr/>
            </a:pPr>
            <a:r>
              <a:rPr lang="el-GR" sz="2400" dirty="0" smtClean="0"/>
              <a:t>Παρέχει διαπίστευση σε φορείς πιστοποίησης</a:t>
            </a:r>
          </a:p>
          <a:p>
            <a:pPr>
              <a:defRPr/>
            </a:pPr>
            <a:r>
              <a:rPr lang="el-GR" sz="2400" dirty="0" smtClean="0"/>
              <a:t>Εκδίδει γνώμες για σχέδια κωδίκων δεοντολογίας και τα εγκρίνει</a:t>
            </a:r>
          </a:p>
          <a:p>
            <a:pPr>
              <a:defRPr/>
            </a:pPr>
            <a:r>
              <a:rPr lang="el-GR" sz="2400" dirty="0" smtClean="0"/>
              <a:t>Εγκρίνει δεσμευτικούς εταιρικούς κανόνες</a:t>
            </a:r>
          </a:p>
          <a:p>
            <a:pPr>
              <a:defRPr/>
            </a:pPr>
            <a:r>
              <a:rPr lang="el-GR" sz="2400" dirty="0" smtClean="0"/>
              <a:t>Εγκρίνει τυποποιημένες ρήτρες</a:t>
            </a:r>
          </a:p>
          <a:p>
            <a:pPr lvl="2">
              <a:buFontTx/>
              <a:buNone/>
              <a:defRPr/>
            </a:pPr>
            <a:endParaRPr lang="el-GR" sz="1600" dirty="0" smtClean="0"/>
          </a:p>
          <a:p>
            <a:pPr>
              <a:buFont typeface="Wingdings" pitchFamily="2" charset="2"/>
              <a:buChar char="Ø"/>
              <a:defRPr/>
            </a:pPr>
            <a:r>
              <a:rPr lang="el-GR" sz="2400" dirty="0" smtClean="0">
                <a:solidFill>
                  <a:srgbClr val="FFFF00"/>
                </a:solidFill>
              </a:rPr>
              <a:t>Επιβάλλει αυξημένα διοικητικά πρόστιμα (Άρθρο 83)</a:t>
            </a:r>
          </a:p>
          <a:p>
            <a:pPr>
              <a:buFontTx/>
              <a:buNone/>
              <a:defRPr/>
            </a:pPr>
            <a:r>
              <a:rPr lang="el-GR" sz="2400" dirty="0" smtClean="0"/>
              <a:t>    </a:t>
            </a:r>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35</a:t>
            </a:fld>
            <a:endParaRPr lang="el-G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9"/>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1520" y="404664"/>
            <a:ext cx="8424168" cy="5615136"/>
          </a:xfrm>
        </p:spPr>
        <p:txBody>
          <a:bodyPr/>
          <a:lstStyle/>
          <a:p>
            <a:pPr>
              <a:buNone/>
              <a:defRPr/>
            </a:pPr>
            <a:r>
              <a:rPr lang="el-GR" sz="2400" b="1" dirty="0" smtClean="0">
                <a:solidFill>
                  <a:srgbClr val="FFFF00"/>
                </a:solidFill>
              </a:rPr>
              <a:t>    Προσφυγές αποφάσεων Γραφείου Επιτρόπου</a:t>
            </a:r>
          </a:p>
          <a:p>
            <a:pPr lvl="2">
              <a:buNone/>
              <a:defRPr/>
            </a:pPr>
            <a:endParaRPr lang="el-GR" sz="1600" b="1" dirty="0" smtClean="0">
              <a:solidFill>
                <a:srgbClr val="FFFF00"/>
              </a:solidFill>
            </a:endParaRPr>
          </a:p>
          <a:p>
            <a:pPr>
              <a:buFont typeface="Wingdings" pitchFamily="2" charset="2"/>
              <a:buChar char="v"/>
              <a:defRPr/>
            </a:pPr>
            <a:r>
              <a:rPr lang="en-US" sz="2400" dirty="0" smtClean="0"/>
              <a:t> </a:t>
            </a:r>
            <a:r>
              <a:rPr lang="el-GR" sz="2400" b="1" dirty="0" smtClean="0">
                <a:solidFill>
                  <a:srgbClr val="FFC000"/>
                </a:solidFill>
              </a:rPr>
              <a:t>Υπόθεση Αρ. 156/2010 (Ανώτατο Δικαστήριο)</a:t>
            </a:r>
          </a:p>
          <a:p>
            <a:pPr>
              <a:buFont typeface="Wingdings" pitchFamily="2" charset="2"/>
              <a:buChar char="§"/>
              <a:defRPr/>
            </a:pPr>
            <a:r>
              <a:rPr lang="el-GR" sz="2000" dirty="0" smtClean="0"/>
              <a:t>Αυτεπάγγελτη έρευνα Επιτρόπου για την πρακτική που ακολουθούσαν οι τροχονόμοι του Δήμου Στροβόλου να φωτογραφίζουν τα παράνομα σταθμευμένα οχήματα, παράλληλα με την επίδοση εξώδικης κλήσης, ώστε να έχουν αποδεικτικά στοιχεία σε περίπτωση που οποιοσδήποτε αμφισβητούσε την διάπραξη του αδικήματος</a:t>
            </a:r>
          </a:p>
          <a:p>
            <a:pPr>
              <a:buFont typeface="Wingdings" pitchFamily="2" charset="2"/>
              <a:buChar char="§"/>
              <a:defRPr/>
            </a:pPr>
            <a:r>
              <a:rPr lang="el-GR" sz="2000" b="1" dirty="0" smtClean="0"/>
              <a:t>Η Επίτροπος έκρινε: </a:t>
            </a:r>
          </a:p>
          <a:p>
            <a:pPr>
              <a:buFont typeface="Wingdings" pitchFamily="2" charset="2"/>
              <a:buChar char="§"/>
              <a:defRPr/>
            </a:pPr>
            <a:r>
              <a:rPr lang="el-GR" sz="2000" dirty="0" smtClean="0"/>
              <a:t>Οι περί Εξωδίκου Ρυθμίσεως Αδικημάτων Νόμοι του 1997 και 2000, καθώς και οι περί Εξωδίκου Ρυθμίσεως Αδικημάτων (Εξώδικο Πρόστιμο και Διαδικασία) Κανονισμοί του 2000 (Κ.Δ.Π. 164/2000): </a:t>
            </a:r>
            <a:r>
              <a:rPr lang="el-GR" sz="2000" b="1" dirty="0" smtClean="0"/>
              <a:t>δεν υπάρχει οποιαδήποτε διάταξη που να επιτρέπει τη λήψη φωτογραφίας του οχήματος</a:t>
            </a:r>
            <a:r>
              <a:rPr lang="el-GR" sz="2000" dirty="0" smtClean="0"/>
              <a:t> </a:t>
            </a:r>
          </a:p>
          <a:p>
            <a:pPr>
              <a:buFont typeface="Wingdings" pitchFamily="2" charset="2"/>
              <a:buChar char="§"/>
              <a:defRPr/>
            </a:pPr>
            <a:r>
              <a:rPr lang="el-GR" sz="2000" dirty="0" smtClean="0"/>
              <a:t>Η </a:t>
            </a:r>
            <a:r>
              <a:rPr lang="el-GR" sz="2000" b="1" dirty="0" smtClean="0"/>
              <a:t>μη προβλεπόμενη από το νόμο λήψη και επεξεργασία της φωτογραφίας του οχήματος είναι υπερβολική και αχρείαστη σε σχέση με τον επιδιωκόμενο σκοπό (άρθρο 4(1)(γ) του Νόμου)</a:t>
            </a:r>
            <a:endParaRPr lang="el-GR" sz="2000" dirty="0" smtClean="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36</a:t>
            </a:fld>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9"/>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1520" y="404664"/>
            <a:ext cx="8424168" cy="5615136"/>
          </a:xfrm>
        </p:spPr>
        <p:txBody>
          <a:bodyPr/>
          <a:lstStyle/>
          <a:p>
            <a:pPr>
              <a:buFont typeface="Wingdings" pitchFamily="2" charset="2"/>
              <a:buChar char="§"/>
              <a:defRPr/>
            </a:pPr>
            <a:r>
              <a:rPr lang="el-GR" sz="2200" dirty="0" smtClean="0"/>
              <a:t>Οι αιτητές τερμάτισαν την πρακτική της φωτογράφησης και διέγραψαν το σχετικό ηλεκτρονικό αρχείο. Ζήτησαν όμως να εξεταστεί η δυνατότητα επέκτασης και φύλαξης του ηλεκτρονικού αρχείου που τηρούν σε σχέση με τις εξώδικες καταγγελίες για τροχαία αδικήματα αλλά το αίτημα απορρίφθηκε από την Επίτροπο</a:t>
            </a:r>
          </a:p>
          <a:p>
            <a:pPr lvl="2">
              <a:buFont typeface="Wingdings" pitchFamily="2" charset="2"/>
              <a:buChar char="§"/>
              <a:defRPr/>
            </a:pPr>
            <a:endParaRPr lang="el-GR" sz="1400" dirty="0" smtClean="0"/>
          </a:p>
          <a:p>
            <a:pPr>
              <a:buFont typeface="Wingdings" pitchFamily="2" charset="2"/>
              <a:buChar char="§"/>
              <a:defRPr/>
            </a:pPr>
            <a:r>
              <a:rPr lang="el-GR" sz="2200" dirty="0" smtClean="0"/>
              <a:t>Ο Δήμος προσέφυγε στο Ανώτατο Δικαστήριο</a:t>
            </a:r>
          </a:p>
          <a:p>
            <a:pPr lvl="2">
              <a:buFont typeface="Wingdings" pitchFamily="2" charset="2"/>
              <a:buChar char="§"/>
              <a:defRPr/>
            </a:pPr>
            <a:endParaRPr lang="el-GR" sz="1400" dirty="0" smtClean="0"/>
          </a:p>
          <a:p>
            <a:pPr>
              <a:buFont typeface="Wingdings" pitchFamily="2" charset="2"/>
              <a:buChar char="§"/>
              <a:defRPr/>
            </a:pPr>
            <a:r>
              <a:rPr lang="el-GR" sz="2200" dirty="0" smtClean="0"/>
              <a:t>Οι αιτητές παραδέχτηκαν ότι συνήθως γίνεται δεκτή η μαρτυρία του τροχονόμου, χωρίς να χρειάζεται η προσαγωγή άλλων μέσων απόδειξης</a:t>
            </a:r>
          </a:p>
          <a:p>
            <a:pPr lvl="2">
              <a:buNone/>
              <a:defRPr/>
            </a:pPr>
            <a:r>
              <a:rPr lang="el-GR" sz="1400" dirty="0" smtClean="0"/>
              <a:t>    </a:t>
            </a:r>
          </a:p>
          <a:p>
            <a:pPr>
              <a:buFont typeface="Wingdings" pitchFamily="2" charset="2"/>
              <a:buChar char="§"/>
              <a:defRPr/>
            </a:pPr>
            <a:r>
              <a:rPr lang="el-GR" sz="2200" dirty="0" smtClean="0"/>
              <a:t>Το Ανώτατο απέρριψε την προσφυγή και επικύρωσε την Απόφαση της Επιτρόπου</a:t>
            </a:r>
          </a:p>
          <a:p>
            <a:pPr>
              <a:buFont typeface="Wingdings" pitchFamily="2" charset="2"/>
              <a:buChar char="v"/>
              <a:defRPr/>
            </a:pPr>
            <a:endParaRPr lang="el-GR" sz="2000" dirty="0" smtClean="0"/>
          </a:p>
          <a:p>
            <a:pPr>
              <a:buFont typeface="Wingdings" pitchFamily="2" charset="2"/>
              <a:buChar char="v"/>
              <a:defRPr/>
            </a:pPr>
            <a:endParaRPr lang="el-GR" sz="2100" b="1" dirty="0" smtClean="0">
              <a:solidFill>
                <a:srgbClr val="FFFF00"/>
              </a:solidFill>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37</a:t>
            </a:fld>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9"/>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defRPr/>
            </a:pPr>
            <a:r>
              <a:rPr lang="el-GR" sz="2000" b="1" dirty="0" smtClean="0">
                <a:solidFill>
                  <a:srgbClr val="FFC000"/>
                </a:solidFill>
              </a:rPr>
              <a:t>Υπόθεση Αρ. 1720/2010 (Ανώτατο Δικαστήριο)</a:t>
            </a:r>
          </a:p>
          <a:p>
            <a:pPr>
              <a:buFont typeface="Wingdings" pitchFamily="2" charset="2"/>
              <a:buChar char="§"/>
              <a:defRPr/>
            </a:pPr>
            <a:r>
              <a:rPr lang="el-GR" sz="1900" dirty="0" smtClean="0"/>
              <a:t>Σε διάφορα δημοσιεύματα του σε περιοδικό, ψυχίατρος αναφέρθηκε σε κάποιο Α.Π, ο οποίος υπέβαλε παράπονο στο Γραφείο μου, ισχυριζόμενος ότι, τα δημοσιεύματα αναφέρονταν στη ψυχική κατάσταση του επειδή ήταν ασθενής του ψυχιάτρου. Ζήτησε την προστασία της Επιτρόπου και την παρέμβαση της για μη </a:t>
            </a:r>
            <a:r>
              <a:rPr lang="el-GR" sz="1900" dirty="0" err="1" smtClean="0"/>
              <a:t>επαναδημοσίευση</a:t>
            </a:r>
            <a:r>
              <a:rPr lang="el-GR" sz="1900" dirty="0" smtClean="0"/>
              <a:t> των άρθρων. Το Γραφείο μου απέστειλε το παράπονο στο ψυχίατρο, ο οποίος αρνήθηκε όλες τις ισχυριζόμενες παραβάσεις</a:t>
            </a:r>
          </a:p>
          <a:p>
            <a:pPr lvl="3">
              <a:buFont typeface="Wingdings" pitchFamily="2" charset="2"/>
              <a:buChar char="§"/>
              <a:defRPr/>
            </a:pPr>
            <a:endParaRPr lang="el-GR" sz="700" dirty="0" smtClean="0"/>
          </a:p>
          <a:p>
            <a:pPr>
              <a:buFont typeface="Wingdings" pitchFamily="2" charset="2"/>
              <a:buChar char="§"/>
              <a:defRPr/>
            </a:pPr>
            <a:r>
              <a:rPr lang="el-GR" sz="1900" dirty="0" smtClean="0"/>
              <a:t>Το Γραφείο μου ανέφερε στο ψυχίατρο ότι, ο παραπονούμενος ήταν όντως ασθενής του, το όνομα του δεν ήταν συνηθισμένο και δεν εντοπίστηκε συνδρομητής με αυτό το όνομα στον τηλεφωνικό κατάλογο</a:t>
            </a:r>
          </a:p>
          <a:p>
            <a:pPr lvl="3">
              <a:buFont typeface="Wingdings" pitchFamily="2" charset="2"/>
              <a:buChar char="§"/>
              <a:defRPr/>
            </a:pPr>
            <a:endParaRPr lang="el-GR" sz="700" dirty="0" smtClean="0"/>
          </a:p>
          <a:p>
            <a:pPr>
              <a:buFont typeface="Wingdings" pitchFamily="2" charset="2"/>
              <a:buChar char="§"/>
              <a:defRPr/>
            </a:pPr>
            <a:r>
              <a:rPr lang="el-GR" sz="1900" dirty="0" smtClean="0"/>
              <a:t>Ο ψυχολόγος αρνήθηκε όλες τις ισχυριζόμενες παραβάσεις</a:t>
            </a:r>
          </a:p>
          <a:p>
            <a:pPr lvl="3">
              <a:buFont typeface="Wingdings" pitchFamily="2" charset="2"/>
              <a:buChar char="§"/>
              <a:defRPr/>
            </a:pPr>
            <a:endParaRPr lang="el-GR" sz="700" dirty="0" smtClean="0"/>
          </a:p>
          <a:p>
            <a:pPr>
              <a:buFont typeface="Wingdings" pitchFamily="2" charset="2"/>
              <a:buChar char="§"/>
              <a:defRPr/>
            </a:pPr>
            <a:r>
              <a:rPr lang="el-GR" sz="1900" dirty="0" smtClean="0"/>
              <a:t>Η Επίτροπος αποφάσισε ότι, υπήρξε παράβαση των άρθρων 4,5 και 6 του Νόμου και του επιβλήθηκε η χρηματική ποινή των €1500</a:t>
            </a:r>
          </a:p>
          <a:p>
            <a:pPr lvl="2">
              <a:buFont typeface="Wingdings" pitchFamily="2" charset="2"/>
              <a:buChar char="§"/>
              <a:defRPr/>
            </a:pPr>
            <a:endParaRPr lang="el-GR" sz="1100" dirty="0" smtClean="0"/>
          </a:p>
          <a:p>
            <a:pPr>
              <a:buFont typeface="Wingdings" pitchFamily="2" charset="2"/>
              <a:buChar char="§"/>
              <a:defRPr/>
            </a:pPr>
            <a:r>
              <a:rPr lang="el-GR" sz="1900" dirty="0" smtClean="0"/>
              <a:t>Ο ψυχολόγος προσέφυγε στο Ανώτατο, το οποίο απέρριψε την προσφυγή </a:t>
            </a:r>
          </a:p>
          <a:p>
            <a:pPr>
              <a:buNone/>
              <a:defRPr/>
            </a:pPr>
            <a:r>
              <a:rPr lang="el-GR" sz="2000" dirty="0" smtClean="0"/>
              <a:t>    </a:t>
            </a:r>
          </a:p>
          <a:p>
            <a:pPr>
              <a:buNone/>
              <a:defRPr/>
            </a:pPr>
            <a:r>
              <a:rPr lang="el-GR" sz="2000" dirty="0" smtClean="0"/>
              <a:t>    </a:t>
            </a:r>
            <a:endParaRPr lang="el-GR" sz="2100" b="1" dirty="0" smtClean="0">
              <a:solidFill>
                <a:srgbClr val="FFFF00"/>
              </a:solidFill>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38</a:t>
            </a:fld>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9"/>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defRPr/>
            </a:pPr>
            <a:r>
              <a:rPr lang="el-GR" sz="2000" b="1" dirty="0" smtClean="0">
                <a:solidFill>
                  <a:srgbClr val="FFC000"/>
                </a:solidFill>
              </a:rPr>
              <a:t>Υπόθεση Αρ. 967/2012 (Διοικητικό Δικαστήριο)</a:t>
            </a:r>
          </a:p>
          <a:p>
            <a:pPr>
              <a:buFont typeface="Wingdings" pitchFamily="2" charset="2"/>
              <a:buChar char="§"/>
              <a:defRPr/>
            </a:pPr>
            <a:r>
              <a:rPr lang="el-GR" sz="2000" dirty="0" smtClean="0"/>
              <a:t>Η Αιτήτρια ισχυρίστηκε ότι, το υποκατάστημα της </a:t>
            </a:r>
            <a:r>
              <a:rPr lang="en-US" sz="2000" dirty="0" smtClean="0"/>
              <a:t>CYTA </a:t>
            </a:r>
            <a:r>
              <a:rPr lang="el-GR" sz="2000" dirty="0" smtClean="0"/>
              <a:t>στη </a:t>
            </a:r>
            <a:r>
              <a:rPr lang="el-GR" sz="2000" dirty="0" err="1" smtClean="0"/>
              <a:t>Λακατάμεια</a:t>
            </a:r>
            <a:r>
              <a:rPr lang="el-GR" sz="2000" dirty="0" smtClean="0"/>
              <a:t>, από το οποίο αγόρασε καινούριο κινητό τηλέφωνο, δεν μετέφερε όλα τα προσωπικά δεδομένα της από το παλαιό στο νέο. Η παλαιά της συσκευή πουλήθηκε σε τρίτο πελάτη</a:t>
            </a:r>
          </a:p>
          <a:p>
            <a:pPr lvl="3">
              <a:buNone/>
              <a:defRPr/>
            </a:pPr>
            <a:endParaRPr lang="el-GR" sz="800" dirty="0" smtClean="0"/>
          </a:p>
          <a:p>
            <a:pPr>
              <a:buFont typeface="Wingdings" pitchFamily="2" charset="2"/>
              <a:buChar char="§"/>
              <a:defRPr/>
            </a:pPr>
            <a:r>
              <a:rPr lang="el-GR" sz="2000" dirty="0" smtClean="0"/>
              <a:t>Το Γραφείο μου έκρινε ότι, ο υπεύθυνος επεξεργασίας ήταν η ίδια η Αιτήτρια που διατηρούσε και επεξεργαζόταν στο κινητό τηλέφωνο δικά της δεδομένα αλλά και πιθανό και δεδομένα άλλων προσώπων, οπότε την ευθύνη διαγραφής των δεδομένων είχε η ίδια (άρθρο 10 του Νόμου)</a:t>
            </a:r>
          </a:p>
          <a:p>
            <a:pPr lvl="3">
              <a:buFont typeface="Wingdings" pitchFamily="2" charset="2"/>
              <a:buChar char="§"/>
              <a:defRPr/>
            </a:pPr>
            <a:endParaRPr lang="el-GR" sz="800" dirty="0" smtClean="0"/>
          </a:p>
          <a:p>
            <a:r>
              <a:rPr lang="el-GR" sz="2000" i="1" dirty="0" smtClean="0"/>
              <a:t> </a:t>
            </a:r>
            <a:r>
              <a:rPr lang="el-GR" sz="2000" dirty="0" smtClean="0"/>
              <a:t>Η </a:t>
            </a:r>
            <a:r>
              <a:rPr lang="el-GR" sz="2000" dirty="0" err="1" smtClean="0"/>
              <a:t>Cyta</a:t>
            </a:r>
            <a:r>
              <a:rPr lang="el-GR" sz="2000" dirty="0" smtClean="0"/>
              <a:t> θα μπορούσε να θεωρηθεί εκτελών την επεξεργασία, εάν η διαγραφή των δεδομένων της είχε ανατεθεί εγγράφως από την Αιτήτρια (άρθρο 10 (4) του Νόμου), εφόσον μόνο έτσι θα μπορούσε να είχε τις ανάλογες υποχρεώσεις για τη λήψη μέτρων για το απόρρητο της επεξεργασίας</a:t>
            </a:r>
          </a:p>
          <a:p>
            <a:pPr lvl="3"/>
            <a:endParaRPr lang="el-GR" sz="800" dirty="0" smtClean="0"/>
          </a:p>
          <a:p>
            <a:r>
              <a:rPr lang="el-GR" sz="2000" i="1" dirty="0" smtClean="0"/>
              <a:t> </a:t>
            </a:r>
            <a:r>
              <a:rPr lang="el-GR" sz="2000" dirty="0" smtClean="0"/>
              <a:t>Η Αιτήτρια προσέφυγε στο Διοικητικό Δικαστήριο, το οποίο απέρριψε την Προσφυγή</a:t>
            </a: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39</a:t>
            </a:fld>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9BFC8182-1F4B-495E-AFE1-EB0C44A2B2B8}" type="slidenum">
              <a:rPr lang="el-GR" altLang="en-US" sz="1400" smtClean="0">
                <a:latin typeface="Arial" charset="0"/>
              </a:rPr>
              <a:pPr>
                <a:spcBef>
                  <a:spcPct val="0"/>
                </a:spcBef>
                <a:buClrTx/>
                <a:buSzTx/>
                <a:buFontTx/>
                <a:buNone/>
                <a:defRPr/>
              </a:pPr>
              <a:t>4</a:t>
            </a:fld>
            <a:endParaRPr lang="el-GR" altLang="en-US" sz="1400" smtClean="0">
              <a:latin typeface="Arial" charset="0"/>
            </a:endParaRPr>
          </a:p>
        </p:txBody>
      </p:sp>
      <p:sp>
        <p:nvSpPr>
          <p:cNvPr id="6146" name="Rectangle 2"/>
          <p:cNvSpPr>
            <a:spLocks noGrp="1" noChangeArrowheads="1"/>
          </p:cNvSpPr>
          <p:nvPr>
            <p:ph type="title"/>
          </p:nvPr>
        </p:nvSpPr>
        <p:spPr>
          <a:xfrm>
            <a:off x="755650" y="0"/>
            <a:ext cx="7931150" cy="908050"/>
          </a:xfrm>
          <a:effectLst>
            <a:outerShdw dist="35921" dir="2700000" algn="ctr" rotWithShape="0">
              <a:schemeClr val="bg2"/>
            </a:outerShdw>
          </a:effectLst>
        </p:spPr>
        <p:txBody>
          <a:bodyPr/>
          <a:lstStyle/>
          <a:p>
            <a:pPr eaLnBrk="1" hangingPunct="1">
              <a:defRPr/>
            </a:pPr>
            <a:r>
              <a:rPr lang="el-GR" sz="2800" b="1" dirty="0" smtClean="0">
                <a:solidFill>
                  <a:srgbClr val="FFC000"/>
                </a:solidFill>
              </a:rPr>
              <a:t>Ο (Γενικός) Κανονισμός (ΕΕ) 679/2016</a:t>
            </a:r>
          </a:p>
        </p:txBody>
      </p:sp>
      <p:sp>
        <p:nvSpPr>
          <p:cNvPr id="6147" name="Rectangle 3"/>
          <p:cNvSpPr>
            <a:spLocks noGrp="1" noChangeArrowheads="1"/>
          </p:cNvSpPr>
          <p:nvPr>
            <p:ph type="body" idx="1"/>
          </p:nvPr>
        </p:nvSpPr>
        <p:spPr>
          <a:xfrm>
            <a:off x="468313" y="836613"/>
            <a:ext cx="8280400" cy="5256212"/>
          </a:xfrm>
          <a:effectLst>
            <a:outerShdw dist="35921" dir="2700000" algn="ctr" rotWithShape="0">
              <a:schemeClr val="bg2"/>
            </a:outerShdw>
          </a:effectLst>
        </p:spPr>
        <p:txBody>
          <a:bodyPr/>
          <a:lstStyle/>
          <a:p>
            <a:pPr eaLnBrk="1" hangingPunct="1">
              <a:defRPr/>
            </a:pPr>
            <a:r>
              <a:rPr lang="el-GR" sz="2400" dirty="0" smtClean="0">
                <a:effectLst>
                  <a:outerShdw blurRad="38100" dist="38100" dir="2700000" algn="tl">
                    <a:srgbClr val="000000">
                      <a:alpha val="43137"/>
                    </a:srgbClr>
                  </a:outerShdw>
                </a:effectLst>
              </a:rPr>
              <a:t>Τέθηκε σε ισχύ στις 24/05/2016 και θα εφαρμοστεί στις 2</a:t>
            </a:r>
            <a:r>
              <a:rPr lang="en-US" sz="2400" dirty="0" smtClean="0">
                <a:effectLst>
                  <a:outerShdw blurRad="38100" dist="38100" dir="2700000" algn="tl">
                    <a:srgbClr val="000000">
                      <a:alpha val="43137"/>
                    </a:srgbClr>
                  </a:outerShdw>
                </a:effectLst>
              </a:rPr>
              <a:t>5</a:t>
            </a:r>
            <a:r>
              <a:rPr lang="el-GR" sz="2400" dirty="0" smtClean="0">
                <a:effectLst>
                  <a:outerShdw blurRad="38100" dist="38100" dir="2700000" algn="tl">
                    <a:srgbClr val="000000">
                      <a:alpha val="43137"/>
                    </a:srgbClr>
                  </a:outerShdw>
                </a:effectLst>
              </a:rPr>
              <a:t>/05/2018</a:t>
            </a:r>
            <a:endParaRPr lang="en-US" sz="2400" dirty="0" smtClean="0">
              <a:effectLst>
                <a:outerShdw blurRad="38100" dist="38100" dir="2700000" algn="tl">
                  <a:srgbClr val="000000">
                    <a:alpha val="43137"/>
                  </a:srgbClr>
                </a:outerShdw>
              </a:effectLst>
            </a:endParaRPr>
          </a:p>
          <a:p>
            <a:pPr lvl="2" eaLnBrk="1" hangingPunct="1">
              <a:buFontTx/>
              <a:buNone/>
              <a:defRPr/>
            </a:pPr>
            <a:endParaRPr lang="en-US" sz="1600" dirty="0" smtClean="0">
              <a:effectLst>
                <a:outerShdw blurRad="38100" dist="38100" dir="2700000" algn="tl">
                  <a:srgbClr val="000000">
                    <a:alpha val="43137"/>
                  </a:srgbClr>
                </a:outerShdw>
              </a:effectLst>
            </a:endParaRPr>
          </a:p>
          <a:p>
            <a:pPr eaLnBrk="1" hangingPunct="1">
              <a:defRPr/>
            </a:pPr>
            <a:r>
              <a:rPr lang="el-GR" sz="2400" dirty="0" smtClean="0">
                <a:effectLst>
                  <a:outerShdw blurRad="38100" dist="38100" dir="2700000" algn="tl">
                    <a:srgbClr val="000000">
                      <a:alpha val="43137"/>
                    </a:srgbClr>
                  </a:outerShdw>
                </a:effectLst>
              </a:rPr>
              <a:t>Καταργεί την Οδηγία 95/46/ΕΚ, η οποία μεταφέρθηκε στο Νόμο 138(Ι)2001 όπως τροποποιήθηκε</a:t>
            </a:r>
            <a:endParaRPr lang="en-US" sz="2400" dirty="0" smtClean="0">
              <a:effectLst>
                <a:outerShdw blurRad="38100" dist="38100" dir="2700000" algn="tl">
                  <a:srgbClr val="000000">
                    <a:alpha val="43137"/>
                  </a:srgbClr>
                </a:outerShdw>
              </a:effectLst>
            </a:endParaRPr>
          </a:p>
          <a:p>
            <a:pPr lvl="2" eaLnBrk="1" hangingPunct="1">
              <a:buFontTx/>
              <a:buNone/>
              <a:defRPr/>
            </a:pPr>
            <a:r>
              <a:rPr lang="el-GR" sz="1600" dirty="0" smtClean="0">
                <a:effectLst>
                  <a:outerShdw blurRad="38100" dist="38100" dir="2700000" algn="tl">
                    <a:srgbClr val="000000">
                      <a:alpha val="43137"/>
                    </a:srgbClr>
                  </a:outerShdw>
                </a:effectLst>
              </a:rPr>
              <a:t>	</a:t>
            </a:r>
          </a:p>
          <a:p>
            <a:pPr eaLnBrk="1" hangingPunct="1">
              <a:buFontTx/>
              <a:buNone/>
              <a:defRPr/>
            </a:pPr>
            <a:r>
              <a:rPr lang="el-GR" sz="2400" dirty="0" smtClean="0">
                <a:effectLst>
                  <a:outerShdw blurRad="38100" dist="38100" dir="2700000" algn="tl">
                    <a:srgbClr val="000000">
                      <a:alpha val="43137"/>
                    </a:srgbClr>
                  </a:outerShdw>
                </a:effectLst>
              </a:rPr>
              <a:t>	</a:t>
            </a:r>
            <a:r>
              <a:rPr lang="el-GR" sz="2400" b="1" dirty="0" smtClean="0">
                <a:solidFill>
                  <a:srgbClr val="FFFF00"/>
                </a:solidFill>
                <a:effectLst>
                  <a:outerShdw blurRad="38100" dist="38100" dir="2700000" algn="tl">
                    <a:srgbClr val="000000">
                      <a:alpha val="43137"/>
                    </a:srgbClr>
                  </a:outerShdw>
                </a:effectLst>
              </a:rPr>
              <a:t>Σκοπός της αντικατάστασης του υφιστάμενου πλαισίου:</a:t>
            </a:r>
            <a:endParaRPr lang="en-US" sz="2400" b="1" dirty="0" smtClean="0">
              <a:solidFill>
                <a:srgbClr val="FFFF00"/>
              </a:solidFill>
              <a:effectLst>
                <a:outerShdw blurRad="38100" dist="38100" dir="2700000" algn="tl">
                  <a:srgbClr val="000000">
                    <a:alpha val="43137"/>
                  </a:srgbClr>
                </a:outerShdw>
              </a:effectLst>
            </a:endParaRPr>
          </a:p>
          <a:p>
            <a:pPr eaLnBrk="1" hangingPunct="1">
              <a:defRPr/>
            </a:pPr>
            <a:r>
              <a:rPr lang="el-GR" sz="2400" dirty="0" smtClean="0"/>
              <a:t>Οι ραγδαίες τεχνολογικές εξελίξεις και η παγκοσμιοποίηση: η </a:t>
            </a:r>
            <a:r>
              <a:rPr lang="el-GR" sz="2400" dirty="0" smtClean="0">
                <a:effectLst>
                  <a:outerShdw blurRad="38100" dist="38100" dir="2700000" algn="tl">
                    <a:srgbClr val="000000">
                      <a:alpha val="43137"/>
                    </a:srgbClr>
                  </a:outerShdw>
                </a:effectLst>
              </a:rPr>
              <a:t>Οδηγία </a:t>
            </a:r>
            <a:r>
              <a:rPr lang="el-GR" sz="2400" dirty="0" smtClean="0"/>
              <a:t>δεν ανταποκρινόταν επαρκώς στις ανάγκες της εποχής με </a:t>
            </a:r>
            <a:r>
              <a:rPr lang="el-GR" sz="2400" dirty="0" err="1" smtClean="0"/>
              <a:t>smartphones</a:t>
            </a:r>
            <a:r>
              <a:rPr lang="el-GR" sz="2400" dirty="0" smtClean="0"/>
              <a:t>, </a:t>
            </a:r>
            <a:r>
              <a:rPr lang="el-GR" sz="2400" dirty="0" err="1" smtClean="0"/>
              <a:t>social</a:t>
            </a:r>
            <a:r>
              <a:rPr lang="el-GR" sz="2400" dirty="0" smtClean="0"/>
              <a:t> </a:t>
            </a:r>
            <a:r>
              <a:rPr lang="el-GR" sz="2400" dirty="0" err="1" smtClean="0"/>
              <a:t>media</a:t>
            </a:r>
            <a:r>
              <a:rPr lang="el-GR" sz="2400" dirty="0" smtClean="0"/>
              <a:t>, </a:t>
            </a:r>
            <a:r>
              <a:rPr lang="el-GR" sz="2400" dirty="0" err="1" smtClean="0"/>
              <a:t>internet</a:t>
            </a:r>
            <a:r>
              <a:rPr lang="el-GR" sz="2400" dirty="0" smtClean="0"/>
              <a:t> </a:t>
            </a:r>
            <a:r>
              <a:rPr lang="el-GR" sz="2400" dirty="0" err="1" smtClean="0"/>
              <a:t>banking</a:t>
            </a:r>
            <a:endParaRPr lang="el-GR" sz="2400" dirty="0" smtClean="0"/>
          </a:p>
          <a:p>
            <a:pPr lvl="2" eaLnBrk="1" hangingPunct="1">
              <a:buFontTx/>
              <a:buNone/>
              <a:defRPr/>
            </a:pPr>
            <a:endParaRPr lang="el-GR" sz="1600" dirty="0" smtClean="0"/>
          </a:p>
          <a:p>
            <a:pPr eaLnBrk="1" hangingPunct="1">
              <a:defRPr/>
            </a:pPr>
            <a:r>
              <a:rPr lang="el-GR" sz="2400" dirty="0" smtClean="0"/>
              <a:t>Αυξανόμενη δημοσιοποίηση προσωπικών πληροφοριών και διάθεσή τους σε παγκόσμιο επίπεδο</a:t>
            </a:r>
          </a:p>
          <a:p>
            <a:pPr eaLnBrk="1" hangingPunct="1">
              <a:buFontTx/>
              <a:buNone/>
              <a:defRPr/>
            </a:pPr>
            <a:endParaRPr lang="el-GR" sz="2200" dirty="0" smtClean="0"/>
          </a:p>
          <a:p>
            <a:pPr marL="0" indent="0" eaLnBrk="1" hangingPunct="1">
              <a:buFontTx/>
              <a:buNone/>
              <a:defRPr/>
            </a:pPr>
            <a:r>
              <a:rPr lang="el-GR" sz="2200" dirty="0" smtClean="0"/>
              <a:t>  </a:t>
            </a:r>
            <a:endParaRPr lang="en-US" sz="2200"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defRPr/>
            </a:pPr>
            <a:r>
              <a:rPr lang="el-GR" sz="2000" b="1" dirty="0" smtClean="0">
                <a:solidFill>
                  <a:srgbClr val="FFC000"/>
                </a:solidFill>
              </a:rPr>
              <a:t>Υπόθεση Αρ. 1930/2012 (Διοικητικό Δικαστήριο)</a:t>
            </a:r>
            <a:endParaRPr lang="en-US" sz="2000" b="1" dirty="0" smtClean="0">
              <a:solidFill>
                <a:srgbClr val="FFC000"/>
              </a:solidFill>
            </a:endParaRPr>
          </a:p>
          <a:p>
            <a:pPr>
              <a:buFont typeface="Wingdings" pitchFamily="2" charset="2"/>
              <a:buChar char="v"/>
              <a:defRPr/>
            </a:pPr>
            <a:r>
              <a:rPr lang="el-GR" sz="2000" dirty="0" smtClean="0"/>
              <a:t>Οι Συντεχνίες Υπαλλήλων ΣΕΚ και ΠΕΟ υπέβαλαν με επιστολή εκ μέρους και για λογαριασμό των υπαλλήλων του </a:t>
            </a:r>
            <a:r>
              <a:rPr lang="el-GR" sz="2000" dirty="0" err="1" smtClean="0"/>
              <a:t>Απολλώνειου</a:t>
            </a:r>
            <a:r>
              <a:rPr lang="el-GR" sz="2000" dirty="0" smtClean="0"/>
              <a:t>  Ιδιωτικού Νοσοκομείου (αιτητές) καταγγελία στο Γραφείο μου, σχετικά με εγκατάσταση συστήματος ελέγχου της ώρας προσέλευσης και αποχώρησης των υπαλλήλων από το χώρο εργασίας τους, με τη χρήση δακτυλικών αποτυπωμάτων, ζητώντας την άμεση παρέμβαση για τερματισμό της λειτουργίας του συστήματος</a:t>
            </a:r>
          </a:p>
          <a:p>
            <a:pPr lvl="2">
              <a:buFont typeface="Wingdings" pitchFamily="2" charset="2"/>
              <a:buChar char="v"/>
              <a:defRPr/>
            </a:pPr>
            <a:endParaRPr lang="en-US" sz="1200" b="1" dirty="0" smtClean="0">
              <a:solidFill>
                <a:srgbClr val="FFC000"/>
              </a:solidFill>
            </a:endParaRPr>
          </a:p>
          <a:p>
            <a:pPr>
              <a:buFont typeface="Wingdings" pitchFamily="2" charset="2"/>
              <a:buChar char="v"/>
              <a:defRPr/>
            </a:pPr>
            <a:r>
              <a:rPr lang="el-GR" sz="2000" dirty="0" smtClean="0"/>
              <a:t>Η Επίτροπος έκρινε ότι, η χρησιμοποίηση του συστήματος παραβίαζε τις διατάξεις του άρθρου 4(1)(γ) του Νόμου και επέβαλε την διοικητική κύρωση της διακοπής της επεξεργασίας και καταστροφής των δεδομένων που αφορούν στα δακτυλικά αποτυπώματα των υπαλλήλων</a:t>
            </a:r>
          </a:p>
          <a:p>
            <a:pPr lvl="2">
              <a:buFont typeface="Wingdings" pitchFamily="2" charset="2"/>
              <a:buChar char="v"/>
              <a:defRPr/>
            </a:pPr>
            <a:endParaRPr lang="el-GR" sz="1200" dirty="0" smtClean="0"/>
          </a:p>
          <a:p>
            <a:pPr>
              <a:buFont typeface="Wingdings" pitchFamily="2" charset="2"/>
              <a:buChar char="v"/>
              <a:defRPr/>
            </a:pPr>
            <a:r>
              <a:rPr lang="el-GR" sz="2000" dirty="0" smtClean="0"/>
              <a:t>Οι αιτητές προσέφυγαν στο Διοικητικό Δικαστήριο, το οποίο απέρριψε την προσφυγή και ασκήθηκε έφεση</a:t>
            </a:r>
            <a:endParaRPr lang="en-US" sz="2000" dirty="0" smtClean="0"/>
          </a:p>
          <a:p>
            <a:pPr>
              <a:buFont typeface="Wingdings" pitchFamily="2" charset="2"/>
              <a:buChar char="v"/>
              <a:defRPr/>
            </a:pPr>
            <a:endParaRPr lang="el-GR" sz="2000" b="1" dirty="0" smtClean="0">
              <a:solidFill>
                <a:srgbClr val="FFC000"/>
              </a:solidFill>
            </a:endParaRPr>
          </a:p>
          <a:p>
            <a:pPr>
              <a:buNone/>
              <a:defRPr/>
            </a:pPr>
            <a:endParaRPr lang="el-GR" sz="2000" b="1" dirty="0" smtClean="0">
              <a:solidFill>
                <a:srgbClr val="FFC000"/>
              </a:solidFill>
            </a:endParaRPr>
          </a:p>
          <a:p>
            <a:pPr>
              <a:buNone/>
              <a:defRPr/>
            </a:pPr>
            <a:r>
              <a:rPr lang="el-GR" sz="2000" dirty="0" smtClean="0"/>
              <a:t>    </a:t>
            </a: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40</a:t>
            </a:fld>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defRPr/>
            </a:pPr>
            <a:r>
              <a:rPr lang="el-GR" sz="2000" b="1" dirty="0" smtClean="0">
                <a:solidFill>
                  <a:srgbClr val="FFC000"/>
                </a:solidFill>
              </a:rPr>
              <a:t>Υπόθεση Αρ. </a:t>
            </a:r>
            <a:r>
              <a:rPr lang="en-US" sz="2000" b="1" dirty="0" smtClean="0">
                <a:solidFill>
                  <a:srgbClr val="FFC000"/>
                </a:solidFill>
              </a:rPr>
              <a:t>5892</a:t>
            </a:r>
            <a:r>
              <a:rPr lang="el-GR" sz="2000" b="1" dirty="0" smtClean="0">
                <a:solidFill>
                  <a:srgbClr val="FFC000"/>
                </a:solidFill>
              </a:rPr>
              <a:t>/201</a:t>
            </a:r>
            <a:r>
              <a:rPr lang="en-US" sz="2000" b="1" dirty="0" smtClean="0">
                <a:solidFill>
                  <a:srgbClr val="FFC000"/>
                </a:solidFill>
              </a:rPr>
              <a:t>3</a:t>
            </a:r>
            <a:r>
              <a:rPr lang="el-GR" sz="2000" b="1" dirty="0" smtClean="0">
                <a:solidFill>
                  <a:srgbClr val="FFC000"/>
                </a:solidFill>
              </a:rPr>
              <a:t> (Διοικητικό Δικαστήριο)</a:t>
            </a:r>
            <a:endParaRPr lang="en-US" sz="2000" b="1" dirty="0" smtClean="0">
              <a:solidFill>
                <a:srgbClr val="FFC000"/>
              </a:solidFill>
            </a:endParaRPr>
          </a:p>
          <a:p>
            <a:pPr>
              <a:buFont typeface="Wingdings" pitchFamily="2" charset="2"/>
              <a:buChar char="§"/>
              <a:defRPr/>
            </a:pPr>
            <a:r>
              <a:rPr lang="el-GR" sz="1800" dirty="0" smtClean="0"/>
              <a:t>Παραπονούμενη υπέβαλε παράπονο στο Γραφείο μου ισχυριζόμενη ότι, αντί η ασφαλιστική εταιρεία να ικανοποιήσει το αίτημα της για αποζημίωση, όπως προνοείται στο συμβόλαιο της, αδικαιολόγητα και εξευτελίζοντας τη προσωπικότητα της, απέρριψε την απαίτηση για καταβολή αποζημίωσης για μόνιμη και ολική ανικανότητα, με το δικαιολογητικό ότι δεν είχε προσκομίσει τα απαραίτητα αποτελέσματα εξετάσεων και ότι τα νέα ιατρικά και άλλα πιστοποιητικά που προσκόμισε, δεν τεκμηρίωναν πρόβλημα το οποίο με βάση τους όρους του συμβολαίου, θεμελίωνε αξίωση για αποζημίωση</a:t>
            </a:r>
          </a:p>
          <a:p>
            <a:pPr lvl="2">
              <a:buFont typeface="Wingdings" pitchFamily="2" charset="2"/>
              <a:buChar char="§"/>
              <a:defRPr/>
            </a:pPr>
            <a:endParaRPr lang="el-GR" sz="1000" b="1" dirty="0" smtClean="0">
              <a:solidFill>
                <a:srgbClr val="FFC000"/>
              </a:solidFill>
            </a:endParaRPr>
          </a:p>
          <a:p>
            <a:pPr>
              <a:buFont typeface="Wingdings" pitchFamily="2" charset="2"/>
              <a:buChar char="§"/>
              <a:defRPr/>
            </a:pPr>
            <a:r>
              <a:rPr lang="el-GR" sz="1800" dirty="0" smtClean="0"/>
              <a:t>Η Επίτροπος, έκρινε ότι, τυχόν συλλογή και επεξεργασία από την </a:t>
            </a:r>
            <a:r>
              <a:rPr lang="el-GR" sz="1800" dirty="0" err="1" smtClean="0"/>
              <a:t>αιτήτρια</a:t>
            </a:r>
            <a:r>
              <a:rPr lang="el-GR" sz="1800" dirty="0" smtClean="0"/>
              <a:t>, πρόσθετων νέων πιστοποιητικών, βεβαιώσεων από νέες και/ή μελλοντικές εξετάσεις που η παραπονούμενη θα προσκόμιζε, θεωρείται μη αναγκαία ως υπερβολική και ως τέτοια, υπερβαίνουσα την αρχή της αναγκαιότητας και την απορρέουσα αρχή της αναλογικότητας (υπήρξε παράβαση του άρθρου 4 (1) (γ) του Νόμου, και ως εκ τούτου επιβλήθηκε η διοικητική κύρωση της χρηματικής ποινής ύψους €3.000)</a:t>
            </a:r>
          </a:p>
          <a:p>
            <a:pPr lvl="2">
              <a:buFont typeface="Wingdings" pitchFamily="2" charset="2"/>
              <a:buChar char="§"/>
              <a:defRPr/>
            </a:pPr>
            <a:endParaRPr lang="el-GR" sz="1000" dirty="0" smtClean="0"/>
          </a:p>
          <a:p>
            <a:pPr>
              <a:buFont typeface="Wingdings" pitchFamily="2" charset="2"/>
              <a:buChar char="§"/>
              <a:defRPr/>
            </a:pPr>
            <a:r>
              <a:rPr lang="el-GR" sz="1800" dirty="0" smtClean="0"/>
              <a:t>Η αιτήτρια προσέφυγε στο Διοικητικό Δικαστήριο, το οποίο απέρριψε την προσφυγή και ασκήθηκε έφεση</a:t>
            </a: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41</a:t>
            </a:fld>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lgn="ctr">
              <a:buNone/>
            </a:pPr>
            <a:r>
              <a:rPr lang="el-GR" sz="2800" b="1" dirty="0" smtClean="0">
                <a:solidFill>
                  <a:srgbClr val="FFC000"/>
                </a:solidFill>
              </a:rPr>
              <a:t>ΠΕΡΙΠΤΩΣΕΙΣ ΜΕΛΕΤΗΣ</a:t>
            </a:r>
          </a:p>
          <a:p>
            <a:pPr>
              <a:buFont typeface="Wingdings" pitchFamily="2" charset="2"/>
              <a:buChar char="v"/>
            </a:pPr>
            <a:endParaRPr lang="el-GR" sz="2000" b="1" dirty="0" smtClean="0">
              <a:solidFill>
                <a:srgbClr val="FFC000"/>
              </a:solidFill>
            </a:endParaRPr>
          </a:p>
          <a:p>
            <a:pPr>
              <a:buFont typeface="Wingdings" pitchFamily="2" charset="2"/>
              <a:buChar char="v"/>
            </a:pPr>
            <a:r>
              <a:rPr lang="el-GR" sz="2200" b="1" dirty="0" smtClean="0">
                <a:solidFill>
                  <a:srgbClr val="FFC000"/>
                </a:solidFill>
              </a:rPr>
              <a:t>Περίπτωση Μελέτης 1 </a:t>
            </a:r>
          </a:p>
          <a:p>
            <a:pPr lvl="3">
              <a:buNone/>
            </a:pPr>
            <a:r>
              <a:rPr lang="el-GR" sz="600" dirty="0" smtClean="0"/>
              <a:t>     </a:t>
            </a:r>
          </a:p>
          <a:p>
            <a:pPr>
              <a:buNone/>
            </a:pPr>
            <a:r>
              <a:rPr lang="el-GR" sz="1800" dirty="0" smtClean="0"/>
              <a:t>     </a:t>
            </a:r>
            <a:r>
              <a:rPr lang="el-GR" sz="2100" dirty="0" smtClean="0"/>
              <a:t>Η Αστυνομία, για ενίσχυση μαρτυρίας, προσκομίζει ενώπιον Δικαστηρίου βίντεο που λήφθηκε από ΚΚΒΠ </a:t>
            </a:r>
            <a:r>
              <a:rPr lang="el-GR" sz="2100" b="1" dirty="0" smtClean="0"/>
              <a:t>επαγγελματικού υποστατικού. </a:t>
            </a:r>
            <a:r>
              <a:rPr lang="el-GR" sz="2100" dirty="0" smtClean="0"/>
              <a:t>Στο βίντεο φαίνεται ότι οι κάμερες κατέγραφαν χώρους πέραν των ορίων του υποστατικού, όπως τον παρακείμενο δρόμο και το απέναντι πεζοδρόμιο. Το υπό εκδίκαση αδίκημα τελέστηκε στο απέναντι πεζοδρόμιο. Η υπεράσπιση ζητά να μην γίνει δεκτό το βίντεο, διότι, η συλλογή των κατεγραμμένων εικόνων ήταν παράνομη και επειδή ο ιδιοκτήτης του υποστατικού δεν υπέβαλε Γνωστοποίηση Σύστασης και Λειτουργίας Αρχείου/ Έναρξης Επεξεργασίας στο Γραφείο Επίτροπου. Το Μητρώο Γνωστοποιήσεων είναι δημόσιο</a:t>
            </a:r>
          </a:p>
          <a:p>
            <a:pPr>
              <a:buNone/>
            </a:pPr>
            <a:endParaRPr lang="el-GR" sz="2100" dirty="0" smtClean="0"/>
          </a:p>
          <a:p>
            <a:pPr>
              <a:buNone/>
            </a:pPr>
            <a:r>
              <a:rPr lang="el-GR" sz="2100" dirty="0" smtClean="0"/>
              <a:t>    </a:t>
            </a:r>
            <a:endParaRPr lang="el-GR" sz="21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42</a:t>
            </a:fld>
            <a:endParaRPr lang="el-G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None/>
            </a:pPr>
            <a:endParaRPr lang="el-GR" sz="2000" dirty="0" smtClean="0"/>
          </a:p>
          <a:p>
            <a:pPr>
              <a:buNone/>
            </a:pPr>
            <a:r>
              <a:rPr lang="el-GR" sz="2000" dirty="0" smtClean="0"/>
              <a:t>    </a:t>
            </a:r>
            <a:r>
              <a:rPr lang="el-GR" sz="2200" b="1" dirty="0" smtClean="0"/>
              <a:t>Νομική βάση:</a:t>
            </a:r>
          </a:p>
          <a:p>
            <a:r>
              <a:rPr lang="el-GR" sz="2200" dirty="0" smtClean="0"/>
              <a:t>Η υποχρέωση Γνωστοποίησης επιβάλλεται από το άρθρο 7 του Νόμου. </a:t>
            </a:r>
          </a:p>
          <a:p>
            <a:pPr lvl="1"/>
            <a:endParaRPr lang="el-GR" sz="1800" dirty="0" smtClean="0"/>
          </a:p>
          <a:p>
            <a:r>
              <a:rPr lang="el-GR" sz="2200" dirty="0" smtClean="0"/>
              <a:t>Στη Γνωστοποίηση, αναγράφεται και ο σκοπός της επεξεργασίας. </a:t>
            </a:r>
          </a:p>
          <a:p>
            <a:pPr lvl="1">
              <a:buNone/>
            </a:pPr>
            <a:endParaRPr lang="el-GR" sz="1800" dirty="0" smtClean="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43</a:t>
            </a:fld>
            <a:endParaRPr lang="el-G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76672"/>
            <a:ext cx="8064500" cy="5543128"/>
          </a:xfrm>
        </p:spPr>
        <p:txBody>
          <a:bodyPr/>
          <a:lstStyle/>
          <a:p>
            <a:pPr>
              <a:buFont typeface="Wingdings" pitchFamily="2" charset="2"/>
              <a:buChar char="v"/>
            </a:pPr>
            <a:r>
              <a:rPr lang="el-GR" sz="2400" b="1" dirty="0" smtClean="0">
                <a:solidFill>
                  <a:srgbClr val="FFC000"/>
                </a:solidFill>
              </a:rPr>
              <a:t>Περίπτωση Μελέτης 2</a:t>
            </a:r>
          </a:p>
          <a:p>
            <a:pPr lvl="3">
              <a:buNone/>
            </a:pPr>
            <a:r>
              <a:rPr lang="el-GR" sz="1200" dirty="0" smtClean="0"/>
              <a:t>    </a:t>
            </a:r>
          </a:p>
          <a:p>
            <a:pPr>
              <a:buNone/>
            </a:pPr>
            <a:r>
              <a:rPr lang="el-GR" sz="2400" dirty="0" smtClean="0"/>
              <a:t>   Η Αστυνομία, για ενίσχυση μαρτυρίας, προσκομίζει ενώπιον Δικαστηρίου βίντεο που λήφθηκε από ΚΚΒΠ </a:t>
            </a:r>
            <a:r>
              <a:rPr lang="el-GR" sz="2400" b="1" dirty="0" smtClean="0"/>
              <a:t>οικίας. </a:t>
            </a:r>
            <a:r>
              <a:rPr lang="el-GR" sz="2400" dirty="0" smtClean="0"/>
              <a:t>Στο βίντεο φαίνεται ότι οι κάμερες του κατηγορούμενου, κατέγραφαν την αυλή και τα παράθυρα της γειτονικής οικίας </a:t>
            </a:r>
          </a:p>
          <a:p>
            <a:pPr>
              <a:buNone/>
            </a:pPr>
            <a:r>
              <a:rPr lang="el-GR" sz="2400" dirty="0" smtClean="0"/>
              <a:t> </a:t>
            </a:r>
          </a:p>
          <a:p>
            <a:pPr>
              <a:buNone/>
            </a:pPr>
            <a:r>
              <a:rPr lang="el-GR" sz="2400" dirty="0" smtClean="0"/>
              <a:t>    </a:t>
            </a:r>
            <a:endParaRPr lang="el-GR" sz="24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44</a:t>
            </a:fld>
            <a:endParaRPr lang="el-G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None/>
            </a:pPr>
            <a:r>
              <a:rPr lang="el-GR" sz="2200" dirty="0" smtClean="0"/>
              <a:t> </a:t>
            </a:r>
          </a:p>
          <a:p>
            <a:pPr>
              <a:buNone/>
            </a:pPr>
            <a:r>
              <a:rPr lang="el-GR" sz="2200" b="1" dirty="0" smtClean="0"/>
              <a:t>    </a:t>
            </a:r>
            <a:r>
              <a:rPr lang="el-GR" sz="2400" b="1" dirty="0" smtClean="0"/>
              <a:t>Νομική βάση:</a:t>
            </a:r>
            <a:r>
              <a:rPr lang="el-GR" sz="2400" dirty="0" smtClean="0"/>
              <a:t> </a:t>
            </a:r>
          </a:p>
          <a:p>
            <a:pPr lvl="2">
              <a:buNone/>
            </a:pPr>
            <a:endParaRPr lang="el-GR" sz="1600" dirty="0" smtClean="0"/>
          </a:p>
          <a:p>
            <a:pPr>
              <a:buNone/>
            </a:pPr>
            <a:r>
              <a:rPr lang="el-GR" sz="2400" dirty="0" smtClean="0"/>
              <a:t>    Το πεδίο εφαρμογής του Νόμου 138(Ι)/2001, εξαιρεί οποιαδήποτε επεξεργασία πραγματοποιείται από φυσικό πρόσωπο, αποκλειστικά για προσωπικούς ή οικιακούς σκοπούς  </a:t>
            </a:r>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45</a:t>
            </a:fld>
            <a:endParaRPr lang="el-G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pPr>
            <a:r>
              <a:rPr lang="el-GR" sz="2400" b="1" dirty="0" smtClean="0">
                <a:solidFill>
                  <a:srgbClr val="FFC000"/>
                </a:solidFill>
              </a:rPr>
              <a:t>Περίπτωση Μελέτης 3</a:t>
            </a:r>
          </a:p>
          <a:p>
            <a:pPr lvl="3">
              <a:buNone/>
            </a:pPr>
            <a:r>
              <a:rPr lang="el-GR" sz="1200" dirty="0" smtClean="0"/>
              <a:t>    </a:t>
            </a:r>
          </a:p>
          <a:p>
            <a:pPr>
              <a:buNone/>
            </a:pPr>
            <a:r>
              <a:rPr lang="el-GR" sz="2400" dirty="0" smtClean="0"/>
              <a:t>    Αιτήτρια ζητεί αύξηση διατροφής από τον πρώην σύζυγό της. Ο δικηγόρος της προσκομίζει ενώπιον Δικαστηρίου επιστολή από τον εργοδότη του καθ’ ου, στην οποία δηλώνονται οι απολαβές του. Ο καθ’ ου ζητά να μην γίνει δεκτή η επιστολή, διότι η αποκάλυψη των απολαβών του έγινε χωρίς διάταγμα Δικαστηρίου και χωρίς τη συγκατάθεση του </a:t>
            </a:r>
          </a:p>
          <a:p>
            <a:pPr lvl="2">
              <a:buNone/>
            </a:pPr>
            <a:r>
              <a:rPr lang="el-GR" dirty="0" smtClean="0"/>
              <a:t> </a:t>
            </a:r>
          </a:p>
          <a:p>
            <a:pPr>
              <a:buNone/>
            </a:pPr>
            <a:r>
              <a:rPr lang="el-GR" sz="2400" dirty="0" smtClean="0"/>
              <a:t>     </a:t>
            </a:r>
            <a:endParaRPr lang="el-GR" sz="24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46</a:t>
            </a:fld>
            <a:endParaRPr lang="el-G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lvl="2">
              <a:buNone/>
            </a:pPr>
            <a:r>
              <a:rPr lang="el-GR" sz="1000" dirty="0" smtClean="0"/>
              <a:t> </a:t>
            </a:r>
          </a:p>
          <a:p>
            <a:pPr>
              <a:buNone/>
            </a:pPr>
            <a:r>
              <a:rPr lang="el-GR" sz="2000" b="1" dirty="0" smtClean="0"/>
              <a:t>     </a:t>
            </a:r>
            <a:r>
              <a:rPr lang="el-GR" sz="2200" b="1" dirty="0" smtClean="0"/>
              <a:t>Νομική βάση: </a:t>
            </a:r>
          </a:p>
          <a:p>
            <a:r>
              <a:rPr lang="el-GR" sz="2200" dirty="0" smtClean="0"/>
              <a:t>Το άρθρο 5(2)(ε) του Νόμου επιτρέπει την επεξεργασία, χωρίς τη συγκατάθεση του καθ’ ου, για το υπέρτερο έννομο συμφέρον που επιδιώκει ο τρίτος στον οποίο ανακοινώνονται τα δεδομένα (η αιτήτρια), νοουμένου ότι αυτό υπερέχει των δικαιωμάτων, συμφερόντων και θεμελιωδών ελευθεριών του καθ’ ου. </a:t>
            </a:r>
          </a:p>
          <a:p>
            <a:r>
              <a:rPr lang="el-GR" sz="2200" dirty="0" smtClean="0"/>
              <a:t>Από νομολογία του ΔΕΕ και του ΕΔΑΔ προκύπτει ότι, το δικαίωμα άσκησης νομικών αξιώσεων υπερέχει του δικαιώματος προστασίας της ιδιωτικής ζωής. </a:t>
            </a:r>
          </a:p>
          <a:p>
            <a:r>
              <a:rPr lang="el-GR" sz="2200" dirty="0" smtClean="0"/>
              <a:t>Το άρθρο 6(2)(3), που αφορά ευαίσθητα δεδομένα αλλά εφαρμόζεται </a:t>
            </a:r>
            <a:r>
              <a:rPr lang="en-US" sz="2200" dirty="0" smtClean="0"/>
              <a:t>mutatis mutandis</a:t>
            </a:r>
            <a:r>
              <a:rPr lang="el-GR" sz="2200" dirty="0" smtClean="0"/>
              <a:t> και σε μη ευαίσθητα, επιτρέπει την επεξεργασία δεδομένων του καθ’ ου, χωρίς τη συγκατάθεσή του, όταν αυτή είναι απαραίτητη για σκοπούς αναγνώρισης, άσκησης ή υπεράσπισης δικαιώματος ενώπιον Δικαστηρίου. </a:t>
            </a:r>
          </a:p>
          <a:p>
            <a:pPr>
              <a:buNone/>
            </a:pPr>
            <a:r>
              <a:rPr lang="el-GR" sz="2200" dirty="0" smtClean="0"/>
              <a:t> </a:t>
            </a:r>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47</a:t>
            </a:fld>
            <a:endParaRPr lang="el-G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pPr>
            <a:r>
              <a:rPr lang="el-GR" sz="2200" b="1" dirty="0" smtClean="0">
                <a:solidFill>
                  <a:srgbClr val="FFC000"/>
                </a:solidFill>
              </a:rPr>
              <a:t>Περίπτωση Μελέτης 4</a:t>
            </a:r>
          </a:p>
          <a:p>
            <a:pPr lvl="2">
              <a:buNone/>
            </a:pPr>
            <a:r>
              <a:rPr lang="el-GR" sz="1400" dirty="0" smtClean="0"/>
              <a:t>    </a:t>
            </a:r>
          </a:p>
          <a:p>
            <a:pPr>
              <a:buNone/>
            </a:pPr>
            <a:r>
              <a:rPr lang="el-GR" sz="2200" dirty="0" smtClean="0"/>
              <a:t>    Η Ενάγουσα, που διατηρεί φρουταρία, ζητεί αποζημιώσεις από την Εναγόμενη ασφαλιστική, για απώλεια ικανότητας εργασίας αφού, κατόπιν τροχαίου ατυχήματος με πελάτη της, δεν μπορεί να σηκώνει βάρη. Η Εναγόμενη, καλεί ως μάρτυρα, αδειούχο ντετέκτιβ, που μαρτυρεί ότι είδε την Ενάγουσα, σε συγκεκριμένες περιπτώσεις, να μετακινεί κιβώτια φρούτων, πρωί και απόγευμα. Για ενίσχυση της μαρτυρίας, η Εναγόμενη καταθέτει και βίντεο που ισχυρίζεται ότι δείχνει την Ενάγουσα, να μετακινεί τις κιβώτια μπροστά από το μαγαζί της. Ο ντετέκτιβ κατάθεσε ότι, το βίντεο το τράβηξε ο ίδιος, από τη γωνιά του δρόμου. </a:t>
            </a:r>
          </a:p>
          <a:p>
            <a:pPr>
              <a:buNone/>
            </a:pPr>
            <a:r>
              <a:rPr lang="el-GR" sz="2200" dirty="0" smtClean="0"/>
              <a:t> </a:t>
            </a:r>
          </a:p>
          <a:p>
            <a:pPr>
              <a:buNone/>
            </a:pPr>
            <a:r>
              <a:rPr lang="el-GR" sz="2200" dirty="0" smtClean="0"/>
              <a:t>     </a:t>
            </a:r>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48</a:t>
            </a:fld>
            <a:endParaRPr lang="el-G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pPr>
            <a:r>
              <a:rPr lang="el-GR" sz="2400" b="1" dirty="0" smtClean="0"/>
              <a:t>Νομική βάση:</a:t>
            </a:r>
            <a:r>
              <a:rPr lang="el-GR" sz="2400" dirty="0" smtClean="0"/>
              <a:t> </a:t>
            </a:r>
          </a:p>
          <a:p>
            <a:r>
              <a:rPr lang="el-GR" sz="2400" dirty="0" smtClean="0"/>
              <a:t>Το άρθρο 11 του Νόμου υποχρεώνει τον υπεύθυνο επεξεργασίας (την ασφαλιστική) να ενημερώνει το υποκείμενο των δεδομένων (την Ενάγουσα) για κάθε επεξεργασία που το αφορά. </a:t>
            </a:r>
          </a:p>
          <a:p>
            <a:pPr lvl="4"/>
            <a:endParaRPr lang="el-GR" sz="1200" dirty="0" smtClean="0"/>
          </a:p>
          <a:p>
            <a:r>
              <a:rPr lang="el-GR" sz="2400" dirty="0" smtClean="0"/>
              <a:t>Η υποχρέωση ενημέρωσης μπορεί να αρθεί με βάση το άρθρο 11(4), για δημόσιο συμφέρον, άμυνα της Δημοκρατίας, διερεύνηση ποινικών υποθέσεων και άλλους λόγους που όμως δεν σχετίζονται με την υπό εκδίκαση υπόθεση. </a:t>
            </a:r>
          </a:p>
          <a:p>
            <a:pPr lvl="3"/>
            <a:endParaRPr lang="el-GR" sz="1200" dirty="0" smtClean="0"/>
          </a:p>
          <a:p>
            <a:r>
              <a:rPr lang="el-GR" sz="2400" dirty="0" smtClean="0"/>
              <a:t>Διαφοροποιείται η υπόθεση αν ο ντετέκτιβ ΔΕΝ ήταν αδειούχος; Διαφοροποιείται η υπόθεση αν ο ντετέκτιβ τραβούσε το βίντεο ΜΕΣΑ στη φρουταρία της Ενάγουσας;</a:t>
            </a:r>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49</a:t>
            </a:fld>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424862" cy="765175"/>
          </a:xfrm>
        </p:spPr>
        <p:txBody>
          <a:bodyPr/>
          <a:lstStyle/>
          <a:p>
            <a:pPr algn="ctr">
              <a:defRPr/>
            </a:pPr>
            <a:r>
              <a:rPr lang="el-GR" sz="2800" b="1" dirty="0" smtClean="0">
                <a:solidFill>
                  <a:srgbClr val="FFC000"/>
                </a:solidFill>
              </a:rPr>
              <a:t>Πεδίο εφαρμογής </a:t>
            </a:r>
            <a:endParaRPr lang="el-GR" sz="2800" b="1" dirty="0">
              <a:solidFill>
                <a:srgbClr val="FFC000"/>
              </a:solidFill>
            </a:endParaRPr>
          </a:p>
        </p:txBody>
      </p:sp>
      <p:sp>
        <p:nvSpPr>
          <p:cNvPr id="3" name="Content Placeholder 2"/>
          <p:cNvSpPr>
            <a:spLocks noGrp="1"/>
          </p:cNvSpPr>
          <p:nvPr>
            <p:ph idx="1"/>
          </p:nvPr>
        </p:nvSpPr>
        <p:spPr>
          <a:xfrm>
            <a:off x="395536" y="836712"/>
            <a:ext cx="8424936" cy="5111651"/>
          </a:xfrm>
        </p:spPr>
        <p:txBody>
          <a:bodyPr/>
          <a:lstStyle/>
          <a:p>
            <a:pPr>
              <a:defRPr/>
            </a:pPr>
            <a:r>
              <a:rPr lang="el-GR" sz="2400" dirty="0" smtClean="0"/>
              <a:t>Στο έδαφος της Κυπριακής Δημοκρατίας</a:t>
            </a:r>
            <a:endParaRPr lang="en-US" sz="2400" dirty="0" smtClean="0"/>
          </a:p>
          <a:p>
            <a:pPr lvl="3">
              <a:defRPr/>
            </a:pPr>
            <a:endParaRPr lang="el-GR" sz="1200" dirty="0" smtClean="0"/>
          </a:p>
          <a:p>
            <a:pPr>
              <a:defRPr/>
            </a:pPr>
            <a:r>
              <a:rPr lang="el-GR" sz="2400" dirty="0" smtClean="0"/>
              <a:t>Όταν εφαρμόζεται το κυπριακό δίκαιο δυνάμει διεθνούς δικαίου</a:t>
            </a:r>
            <a:endParaRPr lang="en-US" sz="2400" dirty="0" smtClean="0"/>
          </a:p>
          <a:p>
            <a:pPr lvl="4">
              <a:defRPr/>
            </a:pPr>
            <a:endParaRPr lang="el-GR" sz="1200" dirty="0" smtClean="0"/>
          </a:p>
          <a:p>
            <a:pPr>
              <a:defRPr/>
            </a:pPr>
            <a:r>
              <a:rPr lang="el-GR" sz="2400" dirty="0" smtClean="0"/>
              <a:t>Διασυνοριακές υποθέσεις που αφορούν πρόσωπα σε περισσότερα κράτη μέλη (συνδεδεμένες εταιρείες)</a:t>
            </a:r>
            <a:endParaRPr lang="en-US" sz="2400" dirty="0" smtClean="0"/>
          </a:p>
          <a:p>
            <a:pPr lvl="3">
              <a:defRPr/>
            </a:pPr>
            <a:endParaRPr lang="el-GR" sz="1200" dirty="0" smtClean="0"/>
          </a:p>
          <a:p>
            <a:pPr>
              <a:defRPr/>
            </a:pPr>
            <a:r>
              <a:rPr lang="el-GR" sz="2400" dirty="0" smtClean="0"/>
              <a:t>Σε επεξεργασία εκτός ΕΕ για υποκείμενα που βρίσκονται εντός ΕΕ</a:t>
            </a:r>
            <a:endParaRPr lang="en-US" sz="2400" dirty="0" smtClean="0"/>
          </a:p>
          <a:p>
            <a:pPr lvl="3">
              <a:defRPr/>
            </a:pPr>
            <a:endParaRPr lang="el-GR" sz="1200" dirty="0" smtClean="0"/>
          </a:p>
          <a:p>
            <a:pPr>
              <a:defRPr/>
            </a:pPr>
            <a:r>
              <a:rPr lang="el-GR" sz="2400" dirty="0" smtClean="0"/>
              <a:t>Σε επεξεργασία που εκτελείται στην ΕΕ για υποκείμενα που βρίσκονται εκτός ΕΕ</a:t>
            </a:r>
          </a:p>
          <a:p>
            <a:pPr lvl="3">
              <a:defRPr/>
            </a:pPr>
            <a:endParaRPr lang="el-GR" sz="1000" dirty="0" smtClean="0"/>
          </a:p>
          <a:p>
            <a:pPr>
              <a:buFontTx/>
              <a:buNone/>
              <a:defRPr/>
            </a:pPr>
            <a:r>
              <a:rPr lang="el-GR" sz="2400" dirty="0" smtClean="0"/>
              <a:t/>
            </a:r>
            <a:br>
              <a:rPr lang="el-GR" sz="2400" dirty="0" smtClean="0"/>
            </a:br>
            <a:endParaRPr lang="el-GR" sz="2400"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2CC09CA-2430-4785-8361-4904CB1CA2AE}" type="slidenum">
              <a:rPr lang="el-GR" altLang="en-US" sz="1400" smtClean="0">
                <a:latin typeface="Arial" charset="0"/>
              </a:rPr>
              <a:pPr>
                <a:spcBef>
                  <a:spcPct val="0"/>
                </a:spcBef>
                <a:buClrTx/>
                <a:buSzTx/>
                <a:buFontTx/>
                <a:buNone/>
                <a:defRPr/>
              </a:pPr>
              <a:t>5</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Font typeface="Wingdings" pitchFamily="2" charset="2"/>
              <a:buChar char="v"/>
            </a:pPr>
            <a:r>
              <a:rPr lang="el-GR" sz="2400" b="1" dirty="0" smtClean="0">
                <a:solidFill>
                  <a:srgbClr val="FFC000"/>
                </a:solidFill>
              </a:rPr>
              <a:t>Περίπτωση Μελέτης 5</a:t>
            </a:r>
          </a:p>
          <a:p>
            <a:pPr lvl="3">
              <a:buNone/>
            </a:pPr>
            <a:r>
              <a:rPr lang="el-GR" sz="1200" dirty="0" smtClean="0"/>
              <a:t>    </a:t>
            </a:r>
          </a:p>
          <a:p>
            <a:pPr>
              <a:buNone/>
            </a:pPr>
            <a:r>
              <a:rPr lang="el-GR" sz="2400" dirty="0" smtClean="0"/>
              <a:t>   Η Αστυνομία κατηγορεί αλλοδαπή οικιακή βοηθό για κακοποίηση βρέφους της οικογενείας που την </a:t>
            </a:r>
            <a:r>
              <a:rPr lang="el-GR" sz="2400" dirty="0" err="1" smtClean="0"/>
              <a:t>εργοδοτεί</a:t>
            </a:r>
            <a:r>
              <a:rPr lang="el-GR" sz="2400" dirty="0" smtClean="0"/>
              <a:t>. Κατόπιν σημαδιών (μώλωπες κλπ) που κατά καιρούς έβρισκαν οι γονείς στο βρέφος, κατήγγειλαν την υπόθεση στην Αστυνομία, η οποία εισηγήθηκε να βάλουν στο σπίτι τους κρυφές κάμερες, για να καταγράψουν τη συμπεριφορά της οικιακής βοηθού. Η οικιακή βοηθός δεν ενημερώθηκε για την εγκατάσταση και λειτουργία των καμερών αυτών. Η Αστυνομία προσκομίζει, ως τεκμήριο, βίντεο που δείχνει την οικιακή βοηθό να δέρνει το βρέφος, σε ώρα που οι γονείς απουσίαζαν. </a:t>
            </a:r>
          </a:p>
          <a:p>
            <a:pPr lvl="2">
              <a:buNone/>
            </a:pPr>
            <a:r>
              <a:rPr lang="el-GR" sz="1000" dirty="0" smtClean="0"/>
              <a:t> </a:t>
            </a:r>
          </a:p>
          <a:p>
            <a:pPr>
              <a:buNone/>
            </a:pPr>
            <a:r>
              <a:rPr lang="el-GR" sz="1800" dirty="0" smtClean="0"/>
              <a:t>     </a:t>
            </a:r>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50</a:t>
            </a:fld>
            <a:endParaRPr lang="el-G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lvl="2">
              <a:buNone/>
            </a:pPr>
            <a:r>
              <a:rPr lang="el-GR" sz="1000" dirty="0" smtClean="0"/>
              <a:t> </a:t>
            </a:r>
          </a:p>
          <a:p>
            <a:pPr>
              <a:buNone/>
            </a:pPr>
            <a:r>
              <a:rPr lang="el-GR" sz="1800" b="1" dirty="0" smtClean="0"/>
              <a:t>     </a:t>
            </a:r>
            <a:r>
              <a:rPr lang="el-GR" sz="2200" b="1" dirty="0" smtClean="0"/>
              <a:t>Νομική βάση: </a:t>
            </a:r>
          </a:p>
          <a:p>
            <a:r>
              <a:rPr lang="el-GR" sz="2200" dirty="0" smtClean="0"/>
              <a:t>Το πεδίο εφαρμογής του Νόμου 138(Ι)/2001, εξαιρεί οποιαδήποτε επεξεργασία πραγματοποιείται από φυσικό πρόσωπο, αποκλειστικά για προσωπικούς ή οικιακούς σκοπούς. </a:t>
            </a:r>
          </a:p>
          <a:p>
            <a:pPr lvl="4"/>
            <a:endParaRPr lang="el-GR" sz="1000" dirty="0" smtClean="0"/>
          </a:p>
          <a:p>
            <a:r>
              <a:rPr lang="el-GR" sz="2200" dirty="0" smtClean="0"/>
              <a:t>Η εξαίρεση αυτή δεν εφαρμόζεται για επαγγελματικούς σκοπούς. Για την οικιακή βοηθό, το σπίτι των εργοδοτών της είναι ο χώρος εργασίας της. </a:t>
            </a:r>
          </a:p>
          <a:p>
            <a:pPr lvl="4"/>
            <a:endParaRPr lang="el-GR" sz="1000" dirty="0" smtClean="0"/>
          </a:p>
          <a:p>
            <a:r>
              <a:rPr lang="el-GR" sz="2200" dirty="0" smtClean="0"/>
              <a:t>Το άρθρο 11 του Νόμου υποχρεώνει τους υπεύθυνους επεξεργασίας (τους γονείς) να ενημερώνουν το υποκείμενο των δεδομένων για κάθε επεξεργασία που το αφορά. </a:t>
            </a:r>
          </a:p>
          <a:p>
            <a:pPr lvl="3"/>
            <a:endParaRPr lang="el-GR" sz="1000" dirty="0" smtClean="0"/>
          </a:p>
          <a:p>
            <a:r>
              <a:rPr lang="el-GR" sz="2200" dirty="0" smtClean="0"/>
              <a:t>Το άρθρο 11(4) προβλέπει ότι, η υποχρέωση ενημέρωσης μπορεί να αρθεί, για πρόληψη/ διακρίβωση/ διερεύνηση ποινικών αδικημάτων. </a:t>
            </a:r>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51</a:t>
            </a:fld>
            <a:endParaRPr lang="el-G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404664"/>
            <a:ext cx="8064500" cy="5615136"/>
          </a:xfrm>
        </p:spPr>
        <p:txBody>
          <a:bodyPr/>
          <a:lstStyle/>
          <a:p>
            <a:pPr>
              <a:buNone/>
            </a:pPr>
            <a:r>
              <a:rPr lang="en-US" sz="2200" b="1" dirty="0" smtClean="0">
                <a:solidFill>
                  <a:srgbClr val="FFC000"/>
                </a:solidFill>
              </a:rPr>
              <a:t>    </a:t>
            </a:r>
            <a:r>
              <a:rPr lang="el-GR" sz="2200" b="1" dirty="0" smtClean="0">
                <a:solidFill>
                  <a:srgbClr val="FFC000"/>
                </a:solidFill>
              </a:rPr>
              <a:t>Συστάσεις προς Πρόεδρο του Ανωτάτου (24.11.2016)</a:t>
            </a:r>
          </a:p>
          <a:p>
            <a:pPr lvl="3">
              <a:buNone/>
            </a:pPr>
            <a:endParaRPr lang="el-GR" sz="1000" b="1" dirty="0" smtClean="0">
              <a:solidFill>
                <a:srgbClr val="FFC000"/>
              </a:solidFill>
            </a:endParaRPr>
          </a:p>
          <a:p>
            <a:pPr>
              <a:buFont typeface="Wingdings" pitchFamily="2" charset="2"/>
              <a:buChar char="v"/>
            </a:pPr>
            <a:r>
              <a:rPr lang="el-GR" sz="2000" b="1" dirty="0" smtClean="0">
                <a:solidFill>
                  <a:srgbClr val="FFFF00"/>
                </a:solidFill>
              </a:rPr>
              <a:t>Δημοσίευση δικαστικών αποφάσεων: </a:t>
            </a:r>
            <a:r>
              <a:rPr lang="el-GR" sz="2000" dirty="0" smtClean="0"/>
              <a:t>περιέχουν προσωπικά δεδομένα διαδίκων και ενδεχομένως τρίτων προσώπων π.χ. μαρτύρων, τα οποία πρέπει να προστατεύονται</a:t>
            </a:r>
          </a:p>
          <a:p>
            <a:pPr lvl="3">
              <a:buFont typeface="Wingdings" pitchFamily="2" charset="2"/>
              <a:buChar char="v"/>
            </a:pPr>
            <a:endParaRPr lang="el-GR" sz="800" dirty="0" smtClean="0"/>
          </a:p>
          <a:p>
            <a:pPr>
              <a:buNone/>
            </a:pPr>
            <a:r>
              <a:rPr lang="el-GR" sz="2000" dirty="0" smtClean="0"/>
              <a:t>    Η δημοσίευση αποφάσεων στο διαδίκτυο ενέχει κινδύνους</a:t>
            </a:r>
          </a:p>
          <a:p>
            <a:pPr lvl="4">
              <a:buNone/>
            </a:pPr>
            <a:endParaRPr lang="el-GR" sz="800" dirty="0" smtClean="0"/>
          </a:p>
          <a:p>
            <a:pPr>
              <a:buNone/>
            </a:pPr>
            <a:r>
              <a:rPr lang="el-GR" sz="2000" dirty="0" smtClean="0"/>
              <a:t>    Καλό θα ήταν να προωθηθεί ειδικός νόμος ή κανονισμός του Ανωτάτου που να ρυθμίζει τη δημοσίευση δικαστικών αποφάσεων</a:t>
            </a:r>
          </a:p>
          <a:p>
            <a:pPr lvl="2">
              <a:buNone/>
            </a:pPr>
            <a:endParaRPr lang="el-GR" sz="1200" dirty="0" smtClean="0"/>
          </a:p>
          <a:p>
            <a:pPr>
              <a:buFont typeface="Wingdings" pitchFamily="2" charset="2"/>
              <a:buChar char="v"/>
            </a:pPr>
            <a:r>
              <a:rPr lang="el-GR" sz="2000" b="1" dirty="0" smtClean="0">
                <a:solidFill>
                  <a:srgbClr val="FFFF00"/>
                </a:solidFill>
              </a:rPr>
              <a:t>Ετοιμασία εσωτερικής πολιτικής ασφαλείας: </a:t>
            </a:r>
          </a:p>
          <a:p>
            <a:r>
              <a:rPr lang="el-GR" sz="2000" dirty="0" smtClean="0"/>
              <a:t>Εμπιστευτικότητα, ακεραιότητα, απόδοση ευθυνών σε περιπτώσεις λαθών / παραβάσεων</a:t>
            </a:r>
          </a:p>
          <a:p>
            <a:r>
              <a:rPr lang="el-GR" sz="2000" dirty="0" smtClean="0"/>
              <a:t>Καθορισμός καθηκόντων και αρμοδιοτήτων</a:t>
            </a:r>
          </a:p>
          <a:p>
            <a:r>
              <a:rPr lang="el-GR" sz="2000" dirty="0" smtClean="0"/>
              <a:t>Διενέργεια εσωτερικών ελέγχων</a:t>
            </a:r>
          </a:p>
          <a:p>
            <a:endParaRPr lang="el-GR" sz="2000" dirty="0" smtClean="0"/>
          </a:p>
          <a:p>
            <a:pPr>
              <a:buFont typeface="Wingdings" pitchFamily="2" charset="2"/>
              <a:buChar char="v"/>
            </a:pPr>
            <a:r>
              <a:rPr lang="el-GR" sz="2000" b="1" dirty="0" smtClean="0">
                <a:solidFill>
                  <a:srgbClr val="FFFF00"/>
                </a:solidFill>
              </a:rPr>
              <a:t>Σύμβαση ανάθεσης επεξεργασίας σε εκτελούντες την επεξεργασία</a:t>
            </a:r>
          </a:p>
          <a:p>
            <a:endParaRPr lang="el-GR" sz="2000" dirty="0" smtClean="0"/>
          </a:p>
          <a:p>
            <a:pPr>
              <a:buNone/>
            </a:pPr>
            <a:endParaRPr lang="el-GR" sz="1800" dirty="0" smtClean="0"/>
          </a:p>
          <a:p>
            <a:pPr>
              <a:buNone/>
            </a:pPr>
            <a:endParaRPr lang="el-GR" sz="1800" dirty="0" smtClean="0"/>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52</a:t>
            </a:fld>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620688"/>
            <a:ext cx="8172450" cy="237651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536" y="404664"/>
            <a:ext cx="8352928" cy="5615136"/>
          </a:xfrm>
        </p:spPr>
        <p:txBody>
          <a:bodyPr/>
          <a:lstStyle/>
          <a:p>
            <a:pPr>
              <a:buFont typeface="Wingdings" pitchFamily="2" charset="2"/>
              <a:buChar char="v"/>
            </a:pPr>
            <a:r>
              <a:rPr lang="el-GR" sz="1800" b="1" dirty="0" smtClean="0">
                <a:solidFill>
                  <a:srgbClr val="FFFF00"/>
                </a:solidFill>
              </a:rPr>
              <a:t>Λήψη των κατάλληλων οργανωτικών και τεχνικών μέτρων ασφάλειας</a:t>
            </a:r>
          </a:p>
          <a:p>
            <a:r>
              <a:rPr lang="el-GR" sz="1800" dirty="0" smtClean="0"/>
              <a:t>Έλεγχος φυσικής πρόσβασης σε εγκαταστάσεις και </a:t>
            </a:r>
            <a:r>
              <a:rPr lang="en-US" sz="1800" dirty="0" smtClean="0"/>
              <a:t>computer room</a:t>
            </a:r>
          </a:p>
          <a:p>
            <a:r>
              <a:rPr lang="el-GR" sz="1800" dirty="0" smtClean="0"/>
              <a:t>Τήρηση επικαιροποιημένου καταλόγου με τα δικαιώματα φυσικής πρόσβασης του προσωπικού και με το προσωπικό που διαθέτει κωδικούς, κάρτες εισόδου και κλειδιά για πρόσβαση σε κρίσιμους χώρους ασφαλείας</a:t>
            </a:r>
          </a:p>
          <a:p>
            <a:r>
              <a:rPr lang="el-GR" sz="1800" dirty="0" smtClean="0"/>
              <a:t>Επικαιροποίηση των εν λόγω καταλόγων</a:t>
            </a:r>
          </a:p>
          <a:p>
            <a:r>
              <a:rPr lang="el-GR" sz="1800" dirty="0" smtClean="0"/>
              <a:t>Τοποθέτηση / φύλαξη φακέλων που περιέχουν προσωπικά δεδομένα σε φωριαμούς που κλειδώνουν και να μην εκτίθενται σε κοινή θέα</a:t>
            </a:r>
          </a:p>
          <a:p>
            <a:r>
              <a:rPr lang="el-GR" sz="1800" dirty="0" smtClean="0"/>
              <a:t>Καταγραφή μεταφοράς φακέλων</a:t>
            </a:r>
          </a:p>
          <a:p>
            <a:r>
              <a:rPr lang="el-GR" sz="1800" dirty="0" smtClean="0"/>
              <a:t>Έλεγχος γραφείων ότι δεν αφήνονται εκτεθειμένα, χωρίς επίβλεψη, έγγραφα και φορητά μέσα αποθήκευσης</a:t>
            </a:r>
          </a:p>
          <a:p>
            <a:r>
              <a:rPr lang="el-GR" sz="1800" dirty="0" smtClean="0"/>
              <a:t>Ορισμός υπεύθυνου ασφάλειας </a:t>
            </a:r>
          </a:p>
          <a:p>
            <a:r>
              <a:rPr lang="el-GR" sz="1800" dirty="0" smtClean="0"/>
              <a:t>Λήψη συγκεκριμένων διαδικασιών για ορθή οργάνωση /αρχειοθέτηση/ ταξινόμηση αρχείου με φυσικούς φακέλους</a:t>
            </a:r>
          </a:p>
          <a:p>
            <a:r>
              <a:rPr lang="el-GR" sz="1800" dirty="0" smtClean="0"/>
              <a:t>Καταστροφή των δεδομένων με ασφαλή τρόπο – ύπαρξη γραπτής διαδικασίας καταστροφής</a:t>
            </a:r>
          </a:p>
          <a:p>
            <a:r>
              <a:rPr lang="el-GR" sz="1800" dirty="0" smtClean="0"/>
              <a:t>Εκπαίδευση προσωπικού</a:t>
            </a:r>
          </a:p>
          <a:p>
            <a:r>
              <a:rPr lang="el-GR" sz="1800" dirty="0" smtClean="0"/>
              <a:t>Λήψη διαδικασιών για εκπόνηση προγραμματισμένων ελέγχων τήρησης των μέτρων ασφάλειας</a:t>
            </a:r>
          </a:p>
          <a:p>
            <a:pPr>
              <a:buNone/>
            </a:pPr>
            <a:endParaRPr lang="el-GR" sz="1800" dirty="0" smtClean="0"/>
          </a:p>
          <a:p>
            <a:pPr>
              <a:buNone/>
            </a:pPr>
            <a:endParaRPr lang="el-GR" sz="2200" dirty="0"/>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53</a:t>
            </a:fld>
            <a:endParaRPr lang="el-G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5E6855C-F78A-4014-B6D2-935783A0EEE2}" type="slidenum">
              <a:rPr lang="el-GR" altLang="en-US" sz="1400" smtClean="0">
                <a:latin typeface="Arial" charset="0"/>
              </a:rPr>
              <a:pPr>
                <a:spcBef>
                  <a:spcPct val="0"/>
                </a:spcBef>
                <a:buClrTx/>
                <a:buSzTx/>
                <a:buFontTx/>
                <a:buNone/>
                <a:defRPr/>
              </a:pPr>
              <a:t>54</a:t>
            </a:fld>
            <a:endParaRPr lang="el-GR" altLang="en-US" sz="1400" smtClean="0">
              <a:latin typeface="Arial" charset="0"/>
            </a:endParaRPr>
          </a:p>
        </p:txBody>
      </p:sp>
      <p:sp>
        <p:nvSpPr>
          <p:cNvPr id="80899" name="Title 1"/>
          <p:cNvSpPr>
            <a:spLocks noGrp="1"/>
          </p:cNvSpPr>
          <p:nvPr>
            <p:ph type="title" idx="4294967295"/>
          </p:nvPr>
        </p:nvSpPr>
        <p:spPr>
          <a:noFill/>
        </p:spPr>
        <p:txBody>
          <a:bodyPr/>
          <a:lstStyle/>
          <a:p>
            <a:pPr algn="ctr" eaLnBrk="1" hangingPunct="1"/>
            <a:r>
              <a:rPr lang="el-GR" altLang="el-GR" sz="2800" b="1" smtClean="0">
                <a:effectLst/>
              </a:rPr>
              <a:t>Γραφείο Επιτρόπου Προστασίας Δεδομένων Προσωπικού Χαρακτήρα</a:t>
            </a:r>
          </a:p>
        </p:txBody>
      </p:sp>
      <p:sp>
        <p:nvSpPr>
          <p:cNvPr id="3" name="Content Placeholder 2"/>
          <p:cNvSpPr>
            <a:spLocks noGrp="1"/>
          </p:cNvSpPr>
          <p:nvPr>
            <p:ph idx="4294967295"/>
          </p:nvPr>
        </p:nvSpPr>
        <p:spPr/>
        <p:txBody>
          <a:bodyPr/>
          <a:lstStyle/>
          <a:p>
            <a:pPr algn="ctr">
              <a:buFontTx/>
              <a:buNone/>
              <a:defRPr/>
            </a:pPr>
            <a:r>
              <a:rPr lang="el-GR" sz="2800" dirty="0" smtClean="0">
                <a:effectLst/>
              </a:rPr>
              <a:t>Ιάσονος 1, 1082 Λευκωσία</a:t>
            </a:r>
          </a:p>
          <a:p>
            <a:pPr algn="ctr">
              <a:buFontTx/>
              <a:buNone/>
              <a:defRPr/>
            </a:pPr>
            <a:r>
              <a:rPr lang="el-GR" sz="2800" dirty="0" smtClean="0">
                <a:effectLst/>
              </a:rPr>
              <a:t>Τ.Θ.  23378, 1682  Λευκωσία</a:t>
            </a:r>
          </a:p>
          <a:p>
            <a:pPr algn="ctr">
              <a:defRPr/>
            </a:pPr>
            <a:endParaRPr lang="el-GR" sz="2800" dirty="0" smtClean="0">
              <a:effectLst/>
            </a:endParaRPr>
          </a:p>
          <a:p>
            <a:pPr algn="ctr">
              <a:buFontTx/>
              <a:buNone/>
              <a:defRPr/>
            </a:pPr>
            <a:r>
              <a:rPr lang="el-GR" sz="2800" dirty="0" err="1" smtClean="0">
                <a:effectLst/>
              </a:rPr>
              <a:t>Τηλ</a:t>
            </a:r>
            <a:r>
              <a:rPr lang="el-GR" sz="2800" dirty="0" smtClean="0">
                <a:effectLst/>
              </a:rPr>
              <a:t>:  22818456, Φαξ: 22304565</a:t>
            </a:r>
          </a:p>
          <a:p>
            <a:pPr algn="ctr">
              <a:buFontTx/>
              <a:buNone/>
              <a:defRPr/>
            </a:pPr>
            <a:r>
              <a:rPr lang="en-US" sz="2800" dirty="0" smtClean="0">
                <a:effectLst/>
              </a:rPr>
              <a:t>E-mail: commissioner@dataprotection.gov.cy</a:t>
            </a:r>
            <a:endParaRPr lang="el-GR" sz="2800" dirty="0" smtClean="0">
              <a:effectLst/>
            </a:endParaRPr>
          </a:p>
          <a:p>
            <a:pPr algn="ctr">
              <a:defRPr/>
            </a:pPr>
            <a:endParaRPr lang="el-GR" sz="2800" dirty="0" smtClean="0">
              <a:effectLst/>
            </a:endParaRPr>
          </a:p>
          <a:p>
            <a:pPr algn="ctr">
              <a:buFontTx/>
              <a:buNone/>
              <a:defRPr/>
            </a:pPr>
            <a:r>
              <a:rPr lang="en-US" sz="2800" b="1" dirty="0" smtClean="0">
                <a:effectLst/>
              </a:rPr>
              <a:t>www.dataprotection.gov.cy</a:t>
            </a:r>
            <a:endParaRPr lang="en-GB" sz="2800" b="1" dirty="0" smtClean="0">
              <a:effectLst/>
            </a:endParaRPr>
          </a:p>
          <a:p>
            <a:pPr eaLnBrk="1" hangingPunct="1">
              <a:buFontTx/>
              <a:buNone/>
              <a:defRPr/>
            </a:pPr>
            <a:endParaRPr lang="el-GR" dirty="0" smtClean="0"/>
          </a:p>
          <a:p>
            <a:pPr lvl="1" eaLnBrk="1" hangingPunct="1">
              <a:buClr>
                <a:schemeClr val="hlink"/>
              </a:buClr>
              <a:buFont typeface="Wingdings" pitchFamily="2" charset="2"/>
              <a:buNone/>
              <a:defRPr/>
            </a:pPr>
            <a:endParaRPr lang="el-G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424936" cy="5471691"/>
          </a:xfrm>
        </p:spPr>
        <p:txBody>
          <a:bodyPr/>
          <a:lstStyle/>
          <a:p>
            <a:pPr lvl="3">
              <a:defRPr/>
            </a:pPr>
            <a:endParaRPr lang="el-GR" sz="1000" dirty="0" smtClean="0"/>
          </a:p>
          <a:p>
            <a:pPr>
              <a:defRPr/>
            </a:pPr>
            <a:r>
              <a:rPr lang="el-GR" sz="2200" b="1" dirty="0" smtClean="0">
                <a:solidFill>
                  <a:srgbClr val="FFFF00"/>
                </a:solidFill>
              </a:rPr>
              <a:t>Κύρια εγκατάσταση: </a:t>
            </a:r>
            <a:r>
              <a:rPr lang="el-GR" sz="2200" dirty="0" smtClean="0"/>
              <a:t>ορίζεται, όταν μια εταιρεία έχει εγκαταστάσεις σε πολλά </a:t>
            </a:r>
            <a:r>
              <a:rPr lang="el-GR" sz="2200" dirty="0" err="1" smtClean="0"/>
              <a:t>κμ</a:t>
            </a:r>
            <a:endParaRPr lang="el-GR" sz="2200" dirty="0" smtClean="0"/>
          </a:p>
          <a:p>
            <a:pPr>
              <a:defRPr/>
            </a:pPr>
            <a:endParaRPr lang="el-GR" sz="2200" dirty="0" smtClean="0"/>
          </a:p>
          <a:p>
            <a:pPr>
              <a:buFont typeface="Wingdings" pitchFamily="2" charset="2"/>
              <a:buChar char="v"/>
              <a:defRPr/>
            </a:pPr>
            <a:r>
              <a:rPr lang="el-GR" sz="2200" b="1" dirty="0" smtClean="0">
                <a:solidFill>
                  <a:srgbClr val="FFC000"/>
                </a:solidFill>
              </a:rPr>
              <a:t>Για υπεύθυνο επεξεργασίας: </a:t>
            </a:r>
            <a:r>
              <a:rPr lang="el-GR" sz="2200" dirty="0" smtClean="0"/>
              <a:t>ο τόπος λήψης αποφάσεων </a:t>
            </a:r>
            <a:r>
              <a:rPr lang="el-GR" sz="2200" u="sng" dirty="0" smtClean="0"/>
              <a:t>για τους σκοπούς και τα μέσα της επεξεργασίας</a:t>
            </a:r>
            <a:r>
              <a:rPr lang="el-GR" sz="2200" dirty="0" smtClean="0"/>
              <a:t> </a:t>
            </a:r>
            <a:r>
              <a:rPr lang="el-GR" sz="2200" b="1" dirty="0" smtClean="0"/>
              <a:t>και εξουσίας εφαρμογής των αποφάσεων αυτών</a:t>
            </a:r>
            <a:r>
              <a:rPr lang="el-GR" sz="2200" dirty="0" smtClean="0"/>
              <a:t>, αλλιώς ο τόπος της κεντρικής διοίκησης στην ΕΕ</a:t>
            </a:r>
          </a:p>
          <a:p>
            <a:pPr lvl="2">
              <a:buFont typeface="Wingdings" pitchFamily="2" charset="2"/>
              <a:buChar char="v"/>
              <a:defRPr/>
            </a:pPr>
            <a:endParaRPr lang="el-GR" sz="1400" dirty="0" smtClean="0"/>
          </a:p>
          <a:p>
            <a:pPr>
              <a:buFont typeface="Wingdings" pitchFamily="2" charset="2"/>
              <a:buChar char="v"/>
              <a:defRPr/>
            </a:pPr>
            <a:r>
              <a:rPr lang="el-GR" sz="2200" b="1" dirty="0" smtClean="0">
                <a:solidFill>
                  <a:srgbClr val="FFC000"/>
                </a:solidFill>
              </a:rPr>
              <a:t>Για εκτελών την επεξεργασία: </a:t>
            </a:r>
            <a:r>
              <a:rPr lang="el-GR" sz="2200" b="1" dirty="0" smtClean="0"/>
              <a:t>ο τόπος της κεντρικής διοίκησης στην ΕΕ</a:t>
            </a:r>
            <a:r>
              <a:rPr lang="el-GR" sz="2200" dirty="0" smtClean="0"/>
              <a:t> , αλλιώς ο τόπος όπου εκτελούνται οι κύριες δραστηριότητες επεξεργασίας</a:t>
            </a:r>
          </a:p>
          <a:p>
            <a:pPr>
              <a:buFontTx/>
              <a:buNone/>
              <a:defRPr/>
            </a:pPr>
            <a:r>
              <a:rPr lang="el-GR" sz="2400" dirty="0" smtClean="0"/>
              <a:t/>
            </a:r>
            <a:br>
              <a:rPr lang="el-GR" sz="2400" dirty="0" smtClean="0"/>
            </a:br>
            <a:endParaRPr lang="el-GR" sz="2400"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2CC09CA-2430-4785-8361-4904CB1CA2AE}" type="slidenum">
              <a:rPr lang="el-GR" altLang="en-US" sz="1400" smtClean="0">
                <a:latin typeface="Arial" charset="0"/>
              </a:rPr>
              <a:pPr>
                <a:spcBef>
                  <a:spcPct val="0"/>
                </a:spcBef>
                <a:buClrTx/>
                <a:buSzTx/>
                <a:buFontTx/>
                <a:buNone/>
                <a:defRPr/>
              </a:pPr>
              <a:t>6</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7</a:t>
            </a:fld>
            <a:endParaRPr lang="el-GR" altLang="en-US" sz="1400" smtClean="0">
              <a:latin typeface="Arial" charset="0"/>
            </a:endParaRPr>
          </a:p>
        </p:txBody>
      </p:sp>
      <p:sp>
        <p:nvSpPr>
          <p:cNvPr id="6147" name="Rectangle 3"/>
          <p:cNvSpPr>
            <a:spLocks noGrp="1" noChangeArrowheads="1"/>
          </p:cNvSpPr>
          <p:nvPr>
            <p:ph type="body" idx="1"/>
          </p:nvPr>
        </p:nvSpPr>
        <p:spPr>
          <a:xfrm>
            <a:off x="323850" y="188913"/>
            <a:ext cx="8569325" cy="6264275"/>
          </a:xfrm>
          <a:effectLst>
            <a:outerShdw dist="35921" dir="2700000" algn="ctr" rotWithShape="0">
              <a:schemeClr val="bg2"/>
            </a:outerShdw>
          </a:effectLst>
        </p:spPr>
        <p:txBody>
          <a:bodyPr/>
          <a:lstStyle/>
          <a:p>
            <a:pPr eaLnBrk="1" hangingPunct="1">
              <a:buFontTx/>
              <a:buNone/>
              <a:defRPr/>
            </a:pPr>
            <a:r>
              <a:rPr lang="el-GR" sz="2400" b="1" dirty="0" smtClean="0">
                <a:latin typeface="+mj-lt"/>
              </a:rPr>
              <a:t>                 </a:t>
            </a:r>
            <a:r>
              <a:rPr lang="el-GR" sz="2400" b="1" dirty="0" smtClean="0">
                <a:solidFill>
                  <a:srgbClr val="FFC000"/>
                </a:solidFill>
                <a:latin typeface="+mj-lt"/>
              </a:rPr>
              <a:t>Αρχές νόμιμης επεξεργασίας</a:t>
            </a:r>
            <a:r>
              <a:rPr lang="el-GR" sz="2400" b="1" dirty="0" smtClean="0">
                <a:solidFill>
                  <a:srgbClr val="FFC000"/>
                </a:solidFill>
              </a:rPr>
              <a:t> (Άρθρο 5)</a:t>
            </a:r>
            <a:endParaRPr lang="en-US" sz="2400" b="1" dirty="0" smtClean="0">
              <a:solidFill>
                <a:srgbClr val="FFC000"/>
              </a:solidFill>
              <a:latin typeface="+mj-lt"/>
            </a:endParaRPr>
          </a:p>
          <a:p>
            <a:pPr lvl="5">
              <a:buFontTx/>
              <a:buNone/>
              <a:defRPr/>
            </a:pPr>
            <a:endParaRPr lang="el-GR" sz="1200" b="1" dirty="0" smtClean="0">
              <a:solidFill>
                <a:srgbClr val="FFC000"/>
              </a:solidFill>
              <a:latin typeface="+mj-lt"/>
            </a:endParaRPr>
          </a:p>
          <a:p>
            <a:pPr eaLnBrk="1" hangingPunct="1">
              <a:defRPr/>
            </a:pPr>
            <a:r>
              <a:rPr lang="el-GR" sz="2000" dirty="0" smtClean="0">
                <a:effectLst>
                  <a:outerShdw blurRad="38100" dist="38100" dir="2700000" algn="tl">
                    <a:srgbClr val="000000">
                      <a:alpha val="43137"/>
                    </a:srgbClr>
                  </a:outerShdw>
                </a:effectLst>
              </a:rPr>
              <a:t>Εισαγωγή της </a:t>
            </a:r>
            <a:r>
              <a:rPr lang="el-GR" sz="2000" b="1" dirty="0" smtClean="0">
                <a:solidFill>
                  <a:srgbClr val="FFFF00"/>
                </a:solidFill>
                <a:effectLst>
                  <a:outerShdw blurRad="38100" dist="38100" dir="2700000" algn="tl">
                    <a:srgbClr val="000000">
                      <a:alpha val="43137"/>
                    </a:srgbClr>
                  </a:outerShdw>
                </a:effectLst>
              </a:rPr>
              <a:t>Αρχής της Λογοδοσίας: </a:t>
            </a:r>
            <a:r>
              <a:rPr lang="en-US" sz="2000" dirty="0" smtClean="0">
                <a:effectLst>
                  <a:outerShdw blurRad="38100" dist="38100" dir="2700000" algn="tl">
                    <a:srgbClr val="000000">
                      <a:alpha val="43137"/>
                    </a:srgbClr>
                  </a:outerShdw>
                </a:effectLst>
              </a:rPr>
              <a:t>o</a:t>
            </a:r>
            <a:r>
              <a:rPr lang="el-GR" sz="2000" dirty="0" smtClean="0">
                <a:effectLst>
                  <a:outerShdw blurRad="38100" dist="38100" dir="2700000" algn="tl">
                    <a:srgbClr val="000000">
                      <a:alpha val="43137"/>
                    </a:srgbClr>
                  </a:outerShdw>
                </a:effectLst>
              </a:rPr>
              <a:t> οργανισμός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θα πρέπει ανά πάσα στιγμή, να καθορίζει και να εφαρμόζει τα κατάλληλα τεχνικά και οργανωτικά μέτρα </a:t>
            </a:r>
            <a:r>
              <a:rPr lang="el-GR" sz="2000" b="1" u="sng" dirty="0" smtClean="0">
                <a:effectLst>
                  <a:outerShdw blurRad="38100" dist="38100" dir="2700000" algn="tl">
                    <a:srgbClr val="000000">
                      <a:alpha val="43137"/>
                    </a:srgbClr>
                  </a:outerShdw>
                </a:effectLst>
              </a:rPr>
              <a:t>για απόδειξη συμμόρφωσης</a:t>
            </a:r>
            <a:endParaRPr lang="el-GR" sz="2000" dirty="0" smtClean="0">
              <a:effectLst>
                <a:outerShdw blurRad="38100" dist="38100" dir="2700000" algn="tl">
                  <a:srgbClr val="000000">
                    <a:alpha val="43137"/>
                  </a:srgbClr>
                </a:outerShdw>
              </a:effectLst>
            </a:endParaRPr>
          </a:p>
          <a:p>
            <a:pPr lvl="4" eaLnBrk="1" hangingPunct="1">
              <a:buFontTx/>
              <a:buNone/>
              <a:defRPr/>
            </a:pPr>
            <a:endParaRPr lang="el-GR" sz="1000" dirty="0" smtClean="0">
              <a:effectLst>
                <a:outerShdw blurRad="38100" dist="38100" dir="2700000" algn="tl">
                  <a:srgbClr val="000000">
                    <a:alpha val="43137"/>
                  </a:srgbClr>
                </a:outerShdw>
              </a:effectLst>
            </a:endParaRPr>
          </a:p>
          <a:p>
            <a:pPr eaLnBrk="1" hangingPunct="1">
              <a:defRPr/>
            </a:pPr>
            <a:r>
              <a:rPr lang="el-GR" sz="2000" b="1" dirty="0" smtClean="0">
                <a:solidFill>
                  <a:srgbClr val="FFFF00"/>
                </a:solidFill>
                <a:effectLst>
                  <a:outerShdw blurRad="38100" dist="38100" dir="2700000" algn="tl">
                    <a:srgbClr val="000000">
                      <a:alpha val="43137"/>
                    </a:srgbClr>
                  </a:outerShdw>
                </a:effectLst>
              </a:rPr>
              <a:t>Αρχή της νομιμότητας: </a:t>
            </a:r>
            <a:r>
              <a:rPr lang="el-GR" sz="2000" dirty="0" smtClean="0">
                <a:effectLst>
                  <a:outerShdw blurRad="38100" dist="38100" dir="2700000" algn="tl">
                    <a:srgbClr val="000000">
                      <a:alpha val="43137"/>
                    </a:srgbClr>
                  </a:outerShdw>
                </a:effectLst>
              </a:rPr>
              <a:t>νόμιμη, θεμιτή και διαφανής επεξεργασία</a:t>
            </a:r>
          </a:p>
          <a:p>
            <a:pPr lvl="3" eaLnBrk="1" hangingPunct="1">
              <a:defRPr/>
            </a:pPr>
            <a:endParaRPr lang="el-GR" sz="800" dirty="0" smtClean="0">
              <a:effectLst>
                <a:outerShdw blurRad="38100" dist="38100" dir="2700000" algn="tl">
                  <a:srgbClr val="000000">
                    <a:alpha val="43137"/>
                  </a:srgbClr>
                </a:outerShdw>
              </a:effectLst>
            </a:endParaRPr>
          </a:p>
          <a:p>
            <a:pPr eaLnBrk="1" hangingPunct="1">
              <a:defRPr/>
            </a:pPr>
            <a:r>
              <a:rPr lang="el-GR" sz="2000" b="1" dirty="0" smtClean="0">
                <a:solidFill>
                  <a:srgbClr val="FFFF00"/>
                </a:solidFill>
                <a:effectLst>
                  <a:outerShdw blurRad="38100" dist="38100" dir="2700000" algn="tl">
                    <a:srgbClr val="000000">
                      <a:alpha val="43137"/>
                    </a:srgbClr>
                  </a:outerShdw>
                </a:effectLst>
              </a:rPr>
              <a:t>Αρχή του περιορισμού του σκοπού</a:t>
            </a:r>
            <a:endParaRPr lang="en-US" sz="2000" dirty="0" smtClean="0">
              <a:effectLst>
                <a:outerShdw blurRad="38100" dist="38100" dir="2700000" algn="tl">
                  <a:srgbClr val="000000">
                    <a:alpha val="43137"/>
                  </a:srgbClr>
                </a:outerShdw>
              </a:effectLst>
            </a:endParaRPr>
          </a:p>
          <a:p>
            <a:pPr eaLnBrk="1" hangingPunct="1">
              <a:buFont typeface="Wingdings" pitchFamily="2" charset="2"/>
              <a:buChar char="v"/>
              <a:defRPr/>
            </a:pPr>
            <a:r>
              <a:rPr lang="en-US" sz="2000" dirty="0" smtClean="0">
                <a:effectLst>
                  <a:outerShdw blurRad="38100" dist="38100" dir="2700000" algn="tl">
                    <a:srgbClr val="000000">
                      <a:alpha val="43137"/>
                    </a:srgbClr>
                  </a:outerShdw>
                </a:effectLst>
              </a:rPr>
              <a:t> </a:t>
            </a:r>
            <a:r>
              <a:rPr lang="el-GR" sz="2000" b="1" dirty="0" smtClean="0">
                <a:effectLst>
                  <a:outerShdw blurRad="38100" dist="38100" dir="2700000" algn="tl">
                    <a:srgbClr val="000000">
                      <a:alpha val="43137"/>
                    </a:srgbClr>
                  </a:outerShdw>
                </a:effectLst>
              </a:rPr>
              <a:t>Περαιτέρω επεξεργασία </a:t>
            </a:r>
            <a:r>
              <a:rPr lang="el-GR" sz="2000" dirty="0" smtClean="0">
                <a:effectLst>
                  <a:outerShdw blurRad="38100" dist="38100" dir="2700000" algn="tl">
                    <a:srgbClr val="000000">
                      <a:alpha val="43137"/>
                    </a:srgbClr>
                  </a:outerShdw>
                </a:effectLst>
              </a:rPr>
              <a:t>για σκοπούς αρχειοθέτησης προς το δημόσιο συμφέρον </a:t>
            </a:r>
            <a:r>
              <a:rPr lang="el-GR" sz="2000" dirty="0" smtClean="0">
                <a:solidFill>
                  <a:srgbClr val="FFC000"/>
                </a:solidFill>
                <a:effectLst>
                  <a:outerShdw blurRad="38100" dist="38100" dir="2700000" algn="tl">
                    <a:srgbClr val="000000">
                      <a:alpha val="43137"/>
                    </a:srgbClr>
                  </a:outerShdw>
                </a:effectLst>
              </a:rPr>
              <a:t>ή σκοπούς επιστημονικής </a:t>
            </a:r>
            <a:r>
              <a:rPr lang="el-GR" sz="2000" dirty="0" smtClean="0">
                <a:effectLst>
                  <a:outerShdw blurRad="38100" dist="38100" dir="2700000" algn="tl">
                    <a:srgbClr val="000000">
                      <a:alpha val="43137"/>
                    </a:srgbClr>
                  </a:outerShdw>
                </a:effectLst>
              </a:rPr>
              <a:t>ή ιστορικής </a:t>
            </a:r>
            <a:r>
              <a:rPr lang="el-GR" sz="2000" dirty="0" smtClean="0">
                <a:solidFill>
                  <a:srgbClr val="FFC000"/>
                </a:solidFill>
                <a:effectLst>
                  <a:outerShdw blurRad="38100" dist="38100" dir="2700000" algn="tl">
                    <a:srgbClr val="000000">
                      <a:alpha val="43137"/>
                    </a:srgbClr>
                  </a:outerShdw>
                </a:effectLst>
              </a:rPr>
              <a:t>έρευνας</a:t>
            </a:r>
            <a:r>
              <a:rPr lang="el-GR" sz="2000" dirty="0" smtClean="0">
                <a:effectLst>
                  <a:outerShdw blurRad="38100" dist="38100" dir="2700000" algn="tl">
                    <a:srgbClr val="000000">
                      <a:alpha val="43137"/>
                    </a:srgbClr>
                  </a:outerShdw>
                </a:effectLst>
              </a:rPr>
              <a:t> ή στατιστικούς σκοπούς δεν θεωρείται ασύμβατη με τους αρχικούς σκοπούς, εφόσον πληρούνται οι προϋποθέσεις του άρθρου 89</a:t>
            </a:r>
          </a:p>
          <a:p>
            <a:pPr eaLnBrk="1" hangingPunct="1">
              <a:buFont typeface="Wingdings" pitchFamily="2" charset="2"/>
              <a:buChar char="v"/>
              <a:defRPr/>
            </a:pPr>
            <a:r>
              <a:rPr lang="el-GR" sz="2000" dirty="0" smtClean="0">
                <a:effectLst>
                  <a:outerShdw blurRad="38100" dist="38100" dir="2700000" algn="tl">
                    <a:srgbClr val="000000">
                      <a:alpha val="43137"/>
                    </a:srgbClr>
                  </a:outerShdw>
                </a:effectLst>
              </a:rPr>
              <a:t>Άρθρο 89: υιοθέτηση τεχνικών και οργανωτικών μέτρων, π.χ. </a:t>
            </a:r>
            <a:r>
              <a:rPr lang="el-GR" sz="2000" dirty="0" err="1" smtClean="0">
                <a:effectLst>
                  <a:outerShdw blurRad="38100" dist="38100" dir="2700000" algn="tl">
                    <a:srgbClr val="000000">
                      <a:alpha val="43137"/>
                    </a:srgbClr>
                  </a:outerShdw>
                </a:effectLst>
              </a:rPr>
              <a:t>ψευδωνυμοποίηση</a:t>
            </a:r>
            <a:r>
              <a:rPr lang="el-GR" sz="2000" dirty="0" smtClean="0">
                <a:effectLst>
                  <a:outerShdw blurRad="38100" dist="38100" dir="2700000" algn="tl">
                    <a:srgbClr val="000000">
                      <a:alpha val="43137"/>
                    </a:srgbClr>
                  </a:outerShdw>
                </a:effectLst>
              </a:rPr>
              <a:t> ούτως ώστε να μην ταυτοποιούνται τα υποκείμενα, δεδομένου ότι, οι εν λόγω σκοποί μπορούν να εκπληρωθούν με τον τρόπο αυτό </a:t>
            </a:r>
          </a:p>
          <a:p>
            <a:pPr eaLnBrk="1" hangingPunct="1">
              <a:buFont typeface="Wingdings" pitchFamily="2" charset="2"/>
              <a:buChar char="v"/>
              <a:defRPr/>
            </a:pPr>
            <a:r>
              <a:rPr lang="el-GR" sz="2000" dirty="0" smtClean="0">
                <a:effectLst>
                  <a:outerShdw blurRad="38100" dist="38100" dir="2700000" algn="tl">
                    <a:srgbClr val="000000">
                      <a:alpha val="43137"/>
                    </a:srgbClr>
                  </a:outerShdw>
                </a:effectLst>
              </a:rPr>
              <a:t>Σε περίπτωση μη ταυτοποίησης των υποκειμένων, οι ερευνητές δεν έχουν υποχρέωση λήψης συγκατάθεσης για κάθε νέα χρήση των δεδομένων στην έρευνα</a:t>
            </a: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8</a:t>
            </a:fld>
            <a:endParaRPr lang="el-GR" altLang="en-US" sz="1400" smtClean="0">
              <a:latin typeface="Arial" charset="0"/>
            </a:endParaRPr>
          </a:p>
        </p:txBody>
      </p:sp>
      <p:sp>
        <p:nvSpPr>
          <p:cNvPr id="6147" name="Rectangle 3"/>
          <p:cNvSpPr>
            <a:spLocks noGrp="1" noChangeArrowheads="1"/>
          </p:cNvSpPr>
          <p:nvPr>
            <p:ph type="body" idx="1"/>
          </p:nvPr>
        </p:nvSpPr>
        <p:spPr>
          <a:xfrm>
            <a:off x="323850" y="188913"/>
            <a:ext cx="8569325" cy="6264275"/>
          </a:xfrm>
          <a:effectLst>
            <a:outerShdw dist="35921" dir="2700000" algn="ctr" rotWithShape="0">
              <a:schemeClr val="bg2"/>
            </a:outerShdw>
          </a:effectLst>
        </p:spPr>
        <p:txBody>
          <a:bodyPr/>
          <a:lstStyle/>
          <a:p>
            <a:pPr eaLnBrk="1" hangingPunct="1">
              <a:buFontTx/>
              <a:buNone/>
              <a:defRPr/>
            </a:pPr>
            <a:r>
              <a:rPr lang="el-GR" sz="2400" b="1" dirty="0" smtClean="0">
                <a:latin typeface="+mj-lt"/>
              </a:rPr>
              <a:t>    </a:t>
            </a:r>
            <a:endParaRPr lang="el-GR" sz="1200" b="1" dirty="0" smtClean="0">
              <a:solidFill>
                <a:srgbClr val="FFC000"/>
              </a:solidFill>
              <a:latin typeface="+mj-lt"/>
            </a:endParaRPr>
          </a:p>
          <a:p>
            <a:pPr eaLnBrk="1" hangingPunct="1">
              <a:defRPr/>
            </a:pPr>
            <a:r>
              <a:rPr lang="el-GR" sz="2800" dirty="0" smtClean="0">
                <a:effectLst>
                  <a:outerShdw blurRad="38100" dist="38100" dir="2700000" algn="tl">
                    <a:srgbClr val="000000">
                      <a:alpha val="43137"/>
                    </a:srgbClr>
                  </a:outerShdw>
                </a:effectLst>
              </a:rPr>
              <a:t>Αρχή της ελαχιστοποίησης των δεδομένων</a:t>
            </a:r>
          </a:p>
          <a:p>
            <a:pPr eaLnBrk="1" hangingPunct="1">
              <a:defRPr/>
            </a:pPr>
            <a:r>
              <a:rPr lang="el-GR" sz="2800" dirty="0" smtClean="0">
                <a:effectLst>
                  <a:outerShdw blurRad="38100" dist="38100" dir="2700000" algn="tl">
                    <a:srgbClr val="000000">
                      <a:alpha val="43137"/>
                    </a:srgbClr>
                  </a:outerShdw>
                </a:effectLst>
              </a:rPr>
              <a:t>Αρχή του περιορισμού της περιόδου αποθήκευσης</a:t>
            </a:r>
          </a:p>
          <a:p>
            <a:pPr>
              <a:defRPr/>
            </a:pPr>
            <a:r>
              <a:rPr lang="el-GR" sz="2800" dirty="0" smtClean="0">
                <a:effectLst>
                  <a:outerShdw blurRad="38100" dist="38100" dir="2700000" algn="tl">
                    <a:srgbClr val="000000">
                      <a:alpha val="43137"/>
                    </a:srgbClr>
                  </a:outerShdw>
                </a:effectLst>
              </a:rPr>
              <a:t>Αρχή της ακεραιότητας και εμπιστευτικότητας</a:t>
            </a:r>
          </a:p>
          <a:p>
            <a:pPr eaLnBrk="1" hangingPunct="1">
              <a:defRPr/>
            </a:pPr>
            <a:endParaRPr lang="el-GR" sz="2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DE552539-C176-4FF4-8C99-9EAE7B718892}" type="slidenum">
              <a:rPr lang="el-GR"/>
              <a:pPr>
                <a:defRPr/>
              </a:pPr>
              <a:t>9</a:t>
            </a:fld>
            <a:endParaRPr lang="el-GR"/>
          </a:p>
        </p:txBody>
      </p:sp>
      <p:sp>
        <p:nvSpPr>
          <p:cNvPr id="6147" name="Rectangle 3"/>
          <p:cNvSpPr>
            <a:spLocks noGrp="1" noChangeArrowheads="1"/>
          </p:cNvSpPr>
          <p:nvPr>
            <p:ph type="body" idx="1"/>
          </p:nvPr>
        </p:nvSpPr>
        <p:spPr>
          <a:xfrm>
            <a:off x="611189" y="188913"/>
            <a:ext cx="7849244" cy="6264275"/>
          </a:xfrm>
          <a:effectLst>
            <a:outerShdw dist="35921" dir="2700000" algn="ctr" rotWithShape="0">
              <a:schemeClr val="bg2"/>
            </a:outerShdw>
          </a:effectLst>
        </p:spPr>
        <p:txBody>
          <a:bodyPr/>
          <a:lstStyle/>
          <a:p>
            <a:pPr eaLnBrk="1" hangingPunct="1">
              <a:buFontTx/>
              <a:buNone/>
              <a:defRPr/>
            </a:pPr>
            <a:r>
              <a:rPr lang="el-GR" sz="1000" dirty="0" smtClean="0"/>
              <a:t>    </a:t>
            </a:r>
          </a:p>
          <a:p>
            <a:pPr eaLnBrk="1" hangingPunct="1">
              <a:buFontTx/>
              <a:buNone/>
              <a:defRPr/>
            </a:pPr>
            <a:r>
              <a:rPr lang="el-GR" sz="2400" b="1" dirty="0" smtClean="0">
                <a:solidFill>
                  <a:srgbClr val="FFC000"/>
                </a:solidFill>
                <a:latin typeface="+mj-lt"/>
                <a:ea typeface="+mj-ea"/>
                <a:cs typeface="+mj-cs"/>
              </a:rPr>
              <a:t>Πότε είναι νόμιμη η επεξεργασία  απλών</a:t>
            </a:r>
          </a:p>
          <a:p>
            <a:pPr eaLnBrk="1" hangingPunct="1">
              <a:buFontTx/>
              <a:buNone/>
              <a:defRPr/>
            </a:pPr>
            <a:r>
              <a:rPr lang="el-GR" sz="2400" b="1" dirty="0" smtClean="0">
                <a:solidFill>
                  <a:srgbClr val="FFC000"/>
                </a:solidFill>
                <a:latin typeface="+mj-lt"/>
                <a:ea typeface="+mj-ea"/>
                <a:cs typeface="+mj-cs"/>
              </a:rPr>
              <a:t>προσωπικών δεδομένων (Άρθρο 6,  </a:t>
            </a:r>
            <a:r>
              <a:rPr lang="el-GR" sz="2400" b="1" dirty="0" err="1" smtClean="0">
                <a:solidFill>
                  <a:srgbClr val="FFC000"/>
                </a:solidFill>
                <a:latin typeface="+mj-lt"/>
                <a:ea typeface="+mj-ea"/>
                <a:cs typeface="+mj-cs"/>
              </a:rPr>
              <a:t>Πρ</a:t>
            </a:r>
            <a:r>
              <a:rPr lang="el-GR" sz="2400" b="1" dirty="0" smtClean="0">
                <a:solidFill>
                  <a:srgbClr val="FFC000"/>
                </a:solidFill>
                <a:latin typeface="+mj-lt"/>
                <a:ea typeface="+mj-ea"/>
                <a:cs typeface="+mj-cs"/>
              </a:rPr>
              <a:t>. 40-50)</a:t>
            </a:r>
          </a:p>
          <a:p>
            <a:pPr marL="457200" indent="-457200">
              <a:buFontTx/>
              <a:buNone/>
              <a:defRPr/>
            </a:pPr>
            <a:endParaRPr lang="el-GR" sz="2000" b="1" dirty="0" smtClean="0">
              <a:solidFill>
                <a:srgbClr val="FFFF00"/>
              </a:solidFill>
              <a:effectLst/>
            </a:endParaRPr>
          </a:p>
          <a:p>
            <a:pPr marL="457200" indent="-457200">
              <a:defRPr/>
            </a:pPr>
            <a:r>
              <a:rPr lang="el-GR" sz="2400" dirty="0" smtClean="0"/>
              <a:t>Έχει δοθεί η συναίνεση του ατόμου</a:t>
            </a:r>
          </a:p>
          <a:p>
            <a:pPr marL="457200" indent="-457200">
              <a:defRPr/>
            </a:pPr>
            <a:r>
              <a:rPr lang="el-GR" sz="2400" dirty="0" smtClean="0"/>
              <a:t>Για εκτέλεση σύμβασης</a:t>
            </a:r>
          </a:p>
          <a:p>
            <a:pPr marL="457200" indent="-457200">
              <a:defRPr/>
            </a:pPr>
            <a:r>
              <a:rPr lang="el-GR" sz="2400" dirty="0" smtClean="0"/>
              <a:t>Για έννομη υποχρέωση του οργανισμού</a:t>
            </a:r>
          </a:p>
          <a:p>
            <a:pPr marL="457200" indent="-457200">
              <a:defRPr/>
            </a:pPr>
            <a:r>
              <a:rPr lang="el-GR" sz="2400" dirty="0" smtClean="0"/>
              <a:t>Για διαφύλαξη ζωτικού συμφέροντος του ατόμου</a:t>
            </a:r>
          </a:p>
          <a:p>
            <a:pPr marL="457200" indent="-457200">
              <a:defRPr/>
            </a:pPr>
            <a:r>
              <a:rPr lang="el-GR" sz="2400" dirty="0" smtClean="0"/>
              <a:t>Για δημόσιο συμφέρον ή άσκηση δημόσιας εξουσίας</a:t>
            </a:r>
          </a:p>
          <a:p>
            <a:pPr marL="457200" indent="-457200">
              <a:defRPr/>
            </a:pPr>
            <a:r>
              <a:rPr lang="el-GR" sz="2400" dirty="0" smtClean="0"/>
              <a:t>Για το έννομο συμφέρον του οργανισμού ή του τρίτου</a:t>
            </a:r>
          </a:p>
          <a:p>
            <a:pPr marL="457200" indent="-457200">
              <a:buFontTx/>
              <a:buNone/>
              <a:defRPr/>
            </a:pPr>
            <a:endParaRPr lang="el-GR" sz="2400" dirty="0" smtClean="0"/>
          </a:p>
          <a:p>
            <a:pPr marL="457200" indent="-457200">
              <a:buFontTx/>
              <a:buNone/>
              <a:defRPr/>
            </a:pPr>
            <a:endParaRPr lang="el-GR" sz="800" dirty="0" smtClean="0"/>
          </a:p>
          <a:p>
            <a:pPr marL="457200" indent="-457200">
              <a:buFontTx/>
              <a:buNone/>
              <a:defRPr/>
            </a:pPr>
            <a:r>
              <a:rPr lang="el-GR" sz="2000" dirty="0" smtClean="0">
                <a:effectLst>
                  <a:outerShdw blurRad="38100" dist="38100" dir="2700000" algn="tl">
                    <a:srgbClr val="000000">
                      <a:alpha val="43137"/>
                    </a:srgbClr>
                  </a:outerShdw>
                </a:effectLst>
              </a:rPr>
              <a:t>      </a:t>
            </a: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13214</TotalTime>
  <Words>3968</Words>
  <Application>Microsoft Office PowerPoint</Application>
  <PresentationFormat>On-screen Show (4:3)</PresentationFormat>
  <Paragraphs>764</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Ocean</vt:lpstr>
      <vt:lpstr>                                     Προσωπικά Δεδομένα Νέο Νομικό Πλαίσιο – Ευρωπαϊκός Κανονισμός (ΕΕ) 679/2016:  Πρακτική Εφαρμογή    </vt:lpstr>
      <vt:lpstr>Πρωτογενές Δίκαιο</vt:lpstr>
      <vt:lpstr>Υφιστάμενο Νομικό Πλαίσιο</vt:lpstr>
      <vt:lpstr>Ο (Γενικός) Κανονισμός (ΕΕ) 679/2016</vt:lpstr>
      <vt:lpstr>Πεδίο εφαρμογής </vt:lpstr>
      <vt:lpstr>PowerPoint Presentation</vt:lpstr>
      <vt:lpstr>PowerPoint Presentation</vt:lpstr>
      <vt:lpstr>PowerPoint Presentation</vt:lpstr>
      <vt:lpstr>PowerPoint Presentation</vt:lpstr>
      <vt:lpstr>   Πότε είναι νόμιμη η επεξεργασία ειδικών κατηγοριών     προσωπικών δεδομένων (Άρθρο 9)    </vt:lpstr>
      <vt:lpstr>PowerPoint Presentation</vt:lpstr>
      <vt:lpstr> Πότε είναι νόμιμη η επεξεργασία προσωπικών δεδομένων    που αφορούν ποινικές καταδίκες και αδικήματα (Άρθρο 10)  </vt:lpstr>
      <vt:lpstr>PowerPoint Presentation</vt:lpstr>
      <vt:lpstr>Αυστηρότατες Υποχρεώσεις Υπεύθυνων Επεξεργασίας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Κυριότερες υποχρεώσεις και ευθύνες  εκτελούντα την επεξεργασία          </vt:lpstr>
      <vt:lpstr>Διασυνοριακή επεξεργασία         </vt:lpstr>
      <vt:lpstr>        </vt:lpstr>
      <vt:lpstr>        </vt:lpstr>
      <vt:lpstr>                            Αρμόδια Εποπτική Αρχή                 </vt:lpstr>
      <vt:lpstr>                     Εξουσίες Επιτρόπου (Άρθρο 58)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Γραφείο Επιτρόπου Προστασίας Δεδομένων Προσωπικού Χαρακτήρα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Προστασία Προσωπικών Δεδομένων  Χθες – σήμερα - αύριο</dc:title>
  <dc:creator>gov</dc:creator>
  <cp:lastModifiedBy>User</cp:lastModifiedBy>
  <cp:revision>1573</cp:revision>
  <cp:lastPrinted>2017-06-16T09:01:08Z</cp:lastPrinted>
  <dcterms:created xsi:type="dcterms:W3CDTF">2011-01-22T11:49:00Z</dcterms:created>
  <dcterms:modified xsi:type="dcterms:W3CDTF">2017-12-12T10:14:34Z</dcterms:modified>
</cp:coreProperties>
</file>